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62" r:id="rId3"/>
    <p:sldId id="271" r:id="rId4"/>
    <p:sldId id="263" r:id="rId5"/>
    <p:sldId id="316" r:id="rId6"/>
    <p:sldId id="272" r:id="rId7"/>
    <p:sldId id="273" r:id="rId8"/>
    <p:sldId id="274" r:id="rId9"/>
    <p:sldId id="275" r:id="rId10"/>
    <p:sldId id="277" r:id="rId11"/>
    <p:sldId id="278" r:id="rId12"/>
    <p:sldId id="279" r:id="rId13"/>
    <p:sldId id="26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306" r:id="rId34"/>
    <p:sldId id="311" r:id="rId35"/>
    <p:sldId id="301" r:id="rId36"/>
    <p:sldId id="323" r:id="rId37"/>
    <p:sldId id="302" r:id="rId38"/>
    <p:sldId id="304" r:id="rId39"/>
    <p:sldId id="305" r:id="rId40"/>
    <p:sldId id="324" r:id="rId41"/>
    <p:sldId id="312" r:id="rId42"/>
    <p:sldId id="313" r:id="rId43"/>
    <p:sldId id="314" r:id="rId44"/>
    <p:sldId id="299" r:id="rId45"/>
    <p:sldId id="300" r:id="rId46"/>
    <p:sldId id="320" r:id="rId47"/>
    <p:sldId id="319" r:id="rId48"/>
    <p:sldId id="259" r:id="rId49"/>
    <p:sldId id="260" r:id="rId50"/>
    <p:sldId id="261" r:id="rId51"/>
    <p:sldId id="267" r:id="rId52"/>
    <p:sldId id="264" r:id="rId53"/>
    <p:sldId id="268" r:id="rId54"/>
    <p:sldId id="266" r:id="rId55"/>
    <p:sldId id="270" r:id="rId56"/>
    <p:sldId id="321" r:id="rId57"/>
    <p:sldId id="307" r:id="rId58"/>
    <p:sldId id="308" r:id="rId59"/>
    <p:sldId id="309" r:id="rId60"/>
    <p:sldId id="31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101"/>
  </p:normalViewPr>
  <p:slideViewPr>
    <p:cSldViewPr snapToGrid="0">
      <p:cViewPr>
        <p:scale>
          <a:sx n="107" d="100"/>
          <a:sy n="107" d="100"/>
        </p:scale>
        <p:origin x="7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E8F1F-CDAF-0F45-95FA-CF875048D71D}" type="datetimeFigureOut">
              <a:rPr lang="en-US" smtClean="0"/>
              <a:t>8/8/23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FCAFF-7960-4444-929D-9E76BD0E4873}" type="slidenum">
              <a:rPr lang="en-US" smtClean="0"/>
              <a:t>‹#›</a:t>
            </a:fld>
            <a:endParaRPr lang="en-US"/>
          </a:p>
        </p:txBody>
      </p:sp>
    </p:spTree>
    <p:extLst>
      <p:ext uri="{BB962C8B-B14F-4D97-AF65-F5344CB8AC3E}">
        <p14:creationId xmlns:p14="http://schemas.microsoft.com/office/powerpoint/2010/main" val="310785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chtc-uw.slack.com/archives/D02LMJLQ407/p1691506103533709"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4FCAFF-7960-4444-929D-9E76BD0E4873}" type="slidenum">
              <a:rPr lang="en-US" smtClean="0"/>
              <a:t>2</a:t>
            </a:fld>
            <a:endParaRPr lang="en-US"/>
          </a:p>
        </p:txBody>
      </p:sp>
    </p:spTree>
    <p:extLst>
      <p:ext uri="{BB962C8B-B14F-4D97-AF65-F5344CB8AC3E}">
        <p14:creationId xmlns:p14="http://schemas.microsoft.com/office/powerpoint/2010/main" val="356615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3ee36e145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3ee36e14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3ee36e145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3ee36e145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3dd050d14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13dd050d144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www.google.com</a:t>
            </a:r>
            <a:r>
              <a:rPr lang="en-US" dirty="0"/>
              <a:t>/</a:t>
            </a:r>
            <a:r>
              <a:rPr lang="en-US" dirty="0" err="1"/>
              <a:t>url?sa</a:t>
            </a:r>
            <a:r>
              <a:rPr lang="en-US" dirty="0"/>
              <a:t>=</a:t>
            </a:r>
            <a:r>
              <a:rPr lang="en-US" dirty="0" err="1"/>
              <a:t>i&amp;url</a:t>
            </a:r>
            <a:r>
              <a:rPr lang="en-US" dirty="0"/>
              <a:t>=https%3A%2F%2Fwww.timesnownews.com%2Fthe-buzz%2Farticle%2Fkerala-bakers-make-6-3-km-long-vanilla-cake-in-4-hours-in-thrissur-enter-guinness-world-records%2F541308&amp;psig=AOvVaw2VbQAPne668Qehn2u_e244&amp;ust=1691590526740000&amp;source=</a:t>
            </a:r>
            <a:r>
              <a:rPr lang="en-US" dirty="0" err="1"/>
              <a:t>images&amp;cd</a:t>
            </a:r>
            <a:r>
              <a:rPr lang="en-US" dirty="0"/>
              <a:t>=</a:t>
            </a:r>
            <a:r>
              <a:rPr lang="en-US" dirty="0" err="1"/>
              <a:t>vfe&amp;opi</a:t>
            </a:r>
            <a:r>
              <a:rPr lang="en-US" dirty="0"/>
              <a:t>=89978449&amp;ved=0CBIQjhxqFwoTCODK4vmfzYADFQAAAAAdAAAAABAI</a:t>
            </a:r>
          </a:p>
        </p:txBody>
      </p:sp>
      <p:sp>
        <p:nvSpPr>
          <p:cNvPr id="4" name="Slide Number Placeholder 3"/>
          <p:cNvSpPr>
            <a:spLocks noGrp="1"/>
          </p:cNvSpPr>
          <p:nvPr>
            <p:ph type="sldNum" sz="quarter" idx="5"/>
          </p:nvPr>
        </p:nvSpPr>
        <p:spPr/>
        <p:txBody>
          <a:bodyPr/>
          <a:lstStyle/>
          <a:p>
            <a:fld id="{D34FCAFF-7960-4444-929D-9E76BD0E4873}" type="slidenum">
              <a:rPr lang="en-US" smtClean="0"/>
              <a:t>4</a:t>
            </a:fld>
            <a:endParaRPr lang="en-US"/>
          </a:p>
        </p:txBody>
      </p:sp>
    </p:spTree>
    <p:extLst>
      <p:ext uri="{BB962C8B-B14F-4D97-AF65-F5344CB8AC3E}">
        <p14:creationId xmlns:p14="http://schemas.microsoft.com/office/powerpoint/2010/main" val="83564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3dd050d14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3dd050d14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dd050d14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dd050d14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3dd050d14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3dd050d14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3dd050d14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3dd050d14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3dd050d14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3dd050d14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dd050d14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dd050d14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dd050d14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dd050d14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3dd050d14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3dd050d144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3dd050d14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3dd050d14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3dd050d144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3dd050d14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49912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dd050d14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3dd050d14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0F48C4-2283-774F-8C5F-B430D76DE275}" type="slidenum">
              <a:rPr lang="en-US" smtClean="0"/>
              <a:t>35</a:t>
            </a:fld>
            <a:endParaRPr lang="en-US"/>
          </a:p>
        </p:txBody>
      </p:sp>
    </p:spTree>
    <p:extLst>
      <p:ext uri="{BB962C8B-B14F-4D97-AF65-F5344CB8AC3E}">
        <p14:creationId xmlns:p14="http://schemas.microsoft.com/office/powerpoint/2010/main" val="2078579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dd050d14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3dd050d14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04800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3dd050d144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13dd050d144_0_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6943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3dd050d144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3dd050d14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3dd050d144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3dd050d144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3dd050d144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3dd050d144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dd050d14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dd050d14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dd050d14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dd050d14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ee36e1454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ee36e1454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dd050d144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dd050d14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622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your code correct?</a:t>
            </a:r>
          </a:p>
          <a:p>
            <a:r>
              <a:rPr lang="en-US" dirty="0"/>
              <a:t>Assess resource requests </a:t>
            </a:r>
            <a:r>
              <a:rPr lang="en-US" i="1" dirty="0"/>
              <a:t>– too much? Not enough?</a:t>
            </a:r>
          </a:p>
          <a:p>
            <a:endParaRPr lang="en-US" dirty="0"/>
          </a:p>
        </p:txBody>
      </p:sp>
      <p:sp>
        <p:nvSpPr>
          <p:cNvPr id="4" name="Slide Number Placeholder 3"/>
          <p:cNvSpPr>
            <a:spLocks noGrp="1"/>
          </p:cNvSpPr>
          <p:nvPr>
            <p:ph type="sldNum" sz="quarter" idx="5"/>
          </p:nvPr>
        </p:nvSpPr>
        <p:spPr/>
        <p:txBody>
          <a:bodyPr/>
          <a:lstStyle/>
          <a:p>
            <a:fld id="{D34FCAFF-7960-4444-929D-9E76BD0E4873}" type="slidenum">
              <a:rPr lang="en-US" smtClean="0"/>
              <a:t>48</a:t>
            </a:fld>
            <a:endParaRPr lang="en-US"/>
          </a:p>
        </p:txBody>
      </p:sp>
    </p:spTree>
    <p:extLst>
      <p:ext uri="{BB962C8B-B14F-4D97-AF65-F5344CB8AC3E}">
        <p14:creationId xmlns:p14="http://schemas.microsoft.com/office/powerpoint/2010/main" val="3238011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D1C1D"/>
                </a:solidFill>
                <a:effectLst/>
                <a:latin typeface="Slack-Lato"/>
              </a:rPr>
              <a:t>Daemon core duty cycle is a representation of how "busy" the scheduler is with all of its responsibilities.</a:t>
            </a:r>
            <a:br>
              <a:rPr lang="en-US" b="0" i="0" dirty="0">
                <a:solidFill>
                  <a:srgbClr val="1D1C1D"/>
                </a:solidFill>
                <a:effectLst/>
                <a:latin typeface="Slack-Lato"/>
              </a:rPr>
            </a:br>
            <a:r>
              <a:rPr lang="en-US" b="0" i="0" dirty="0">
                <a:solidFill>
                  <a:srgbClr val="1D1C1D"/>
                </a:solidFill>
                <a:effectLst/>
                <a:latin typeface="Slack-Lato"/>
              </a:rPr>
              <a:t>One you get close to 100%, you start to notice slowness in all elements of the scheduler.</a:t>
            </a:r>
          </a:p>
          <a:p>
            <a:pPr algn="r"/>
            <a:r>
              <a:rPr lang="en-US" b="0" i="0" u="none" strike="noStrike" dirty="0">
                <a:solidFill>
                  <a:srgbClr val="1D1C1D"/>
                </a:solidFill>
                <a:effectLst/>
                <a:latin typeface="Slack-Lato"/>
                <a:hlinkClick r:id="rId3"/>
              </a:rPr>
              <a:t>9:48</a:t>
            </a:r>
            <a:endParaRPr lang="en-US" b="0" i="0" dirty="0">
              <a:solidFill>
                <a:srgbClr val="1D1C1D"/>
              </a:solidFill>
              <a:effectLst/>
              <a:latin typeface="Slack-Lato"/>
            </a:endParaRPr>
          </a:p>
          <a:p>
            <a:pPr algn="l"/>
            <a:r>
              <a:rPr lang="en-US" b="0" i="0" dirty="0">
                <a:solidFill>
                  <a:srgbClr val="1D1C1D"/>
                </a:solidFill>
                <a:effectLst/>
                <a:latin typeface="Slack-Lato"/>
              </a:rPr>
              <a:t>The reason for that is, below 100% means there's spare "time" in the </a:t>
            </a:r>
            <a:r>
              <a:rPr lang="en-US" b="0" i="0" dirty="0" err="1">
                <a:solidFill>
                  <a:srgbClr val="1D1C1D"/>
                </a:solidFill>
                <a:effectLst/>
                <a:latin typeface="Slack-Lato"/>
              </a:rPr>
              <a:t>cycle.Essentially</a:t>
            </a:r>
            <a:r>
              <a:rPr lang="en-US" b="0" i="0" dirty="0">
                <a:solidFill>
                  <a:srgbClr val="1D1C1D"/>
                </a:solidFill>
                <a:effectLst/>
                <a:latin typeface="Slack-Lato"/>
              </a:rPr>
              <a:t>, it's like at a day job if you finish all of your tasks before the day is over... then you wait for more.</a:t>
            </a:r>
            <a:br>
              <a:rPr lang="en-US" b="0" i="0" dirty="0">
                <a:solidFill>
                  <a:srgbClr val="1D1C1D"/>
                </a:solidFill>
                <a:effectLst/>
                <a:latin typeface="Slack-Lato"/>
              </a:rPr>
            </a:br>
            <a:r>
              <a:rPr lang="en-US" b="0" i="0" dirty="0">
                <a:solidFill>
                  <a:srgbClr val="1D1C1D"/>
                </a:solidFill>
                <a:effectLst/>
                <a:latin typeface="Slack-Lato"/>
              </a:rPr>
              <a:t>Once you're above 100%, tasks from </a:t>
            </a:r>
            <a:r>
              <a:rPr lang="en-US" b="0" i="0" dirty="0" err="1">
                <a:solidFill>
                  <a:srgbClr val="1D1C1D"/>
                </a:solidFill>
                <a:effectLst/>
                <a:latin typeface="Slack-Lato"/>
              </a:rPr>
              <a:t>monday</a:t>
            </a:r>
            <a:r>
              <a:rPr lang="en-US" b="0" i="0" dirty="0">
                <a:solidFill>
                  <a:srgbClr val="1D1C1D"/>
                </a:solidFill>
                <a:effectLst/>
                <a:latin typeface="Slack-Lato"/>
              </a:rPr>
              <a:t> start spilling into overtime or into </a:t>
            </a:r>
            <a:r>
              <a:rPr lang="en-US" b="0" i="0" dirty="0" err="1">
                <a:solidFill>
                  <a:srgbClr val="1D1C1D"/>
                </a:solidFill>
                <a:effectLst/>
                <a:latin typeface="Slack-Lato"/>
              </a:rPr>
              <a:t>tuesday</a:t>
            </a:r>
            <a:r>
              <a:rPr lang="en-US" b="0" i="0" dirty="0">
                <a:solidFill>
                  <a:srgbClr val="1D1C1D"/>
                </a:solidFill>
                <a:effectLst/>
                <a:latin typeface="Slack-Lato"/>
              </a:rPr>
              <a:t>.</a:t>
            </a:r>
          </a:p>
          <a:p>
            <a:endParaRPr lang="en-US" dirty="0"/>
          </a:p>
        </p:txBody>
      </p:sp>
      <p:sp>
        <p:nvSpPr>
          <p:cNvPr id="4" name="Slide Number Placeholder 3"/>
          <p:cNvSpPr>
            <a:spLocks noGrp="1"/>
          </p:cNvSpPr>
          <p:nvPr>
            <p:ph type="sldNum" sz="quarter" idx="5"/>
          </p:nvPr>
        </p:nvSpPr>
        <p:spPr/>
        <p:txBody>
          <a:bodyPr/>
          <a:lstStyle/>
          <a:p>
            <a:fld id="{D34FCAFF-7960-4444-929D-9E76BD0E4873}" type="slidenum">
              <a:rPr lang="en-US" smtClean="0"/>
              <a:t>49</a:t>
            </a:fld>
            <a:endParaRPr lang="en-US"/>
          </a:p>
        </p:txBody>
      </p:sp>
    </p:spTree>
    <p:extLst>
      <p:ext uri="{BB962C8B-B14F-4D97-AF65-F5344CB8AC3E}">
        <p14:creationId xmlns:p14="http://schemas.microsoft.com/office/powerpoint/2010/main" val="13400343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3dd050d14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3dd050d14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450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dd050d14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dd050d14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041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dd050d14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3dd050d14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818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3dd050d14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3dd050d14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0390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ee36e145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ee36e145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3ee36e14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3ee36e1454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3ee36e1454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13ee36e1454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7AB6-D9EC-5D48-FF87-DA4A006307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A803D4-2FD3-5833-E952-C210EA441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65FDA3-C9D5-676D-3C0A-FAEAA87B7F3F}"/>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9383A72A-6215-845A-5787-D4981760F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745DF-9685-28C3-A362-16A9A75115F8}"/>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2215260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85A0-0444-9DDA-9EAB-857BF8D32D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F6FCB1-5DD7-1789-4A31-AD7B90F172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03400-0D71-499D-919D-93D2A061D6F0}"/>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6B6436C7-EE43-5E20-5F76-279AB5A0D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A70811-F6CF-16FC-4AF8-F8D5D94CDB7E}"/>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3008219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ED723B-75EB-DF49-1057-A62EEE6BF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FE100D-33FF-E394-9FDA-DFD15CC98B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117C4-46BC-57DA-018D-CB71B8573FE6}"/>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D7E4CAF2-18A8-8CF7-ECEF-0BF247483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6CE33-5D6F-190F-B72F-40DFEA7A9B78}"/>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2604104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71"/>
        <p:cNvGrpSpPr/>
        <p:nvPr/>
      </p:nvGrpSpPr>
      <p:grpSpPr>
        <a:xfrm>
          <a:off x="0" y="0"/>
          <a:ext cx="0" cy="0"/>
          <a:chOff x="0" y="0"/>
          <a:chExt cx="0" cy="0"/>
        </a:xfrm>
      </p:grpSpPr>
      <p:sp>
        <p:nvSpPr>
          <p:cNvPr id="73" name="Google Shape;73;p15"/>
          <p:cNvSpPr txBox="1">
            <a:spLocks noGrp="1"/>
          </p:cNvSpPr>
          <p:nvPr>
            <p:ph type="title"/>
          </p:nvPr>
        </p:nvSpPr>
        <p:spPr>
          <a:xfrm>
            <a:off x="415600" y="1086400"/>
            <a:ext cx="11428400" cy="12560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74" name="Google Shape;74;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lt1"/>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3605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6"/>
        <p:cNvGrpSpPr/>
        <p:nvPr/>
      </p:nvGrpSpPr>
      <p:grpSpPr>
        <a:xfrm>
          <a:off x="0" y="0"/>
          <a:ext cx="0" cy="0"/>
          <a:chOff x="0" y="0"/>
          <a:chExt cx="0" cy="0"/>
        </a:xfrm>
      </p:grpSpPr>
      <p:sp>
        <p:nvSpPr>
          <p:cNvPr id="68" name="Google Shape;68;p14"/>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69" name="Google Shape;69;p14"/>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70" name="Google Shape;70;p1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0603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35" name="Google Shape;35;p6"/>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rm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36" name="Google Shape;36;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26845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
        <p:cNvGrpSpPr/>
        <p:nvPr/>
      </p:nvGrpSpPr>
      <p:grpSpPr>
        <a:xfrm>
          <a:off x="0" y="0"/>
          <a:ext cx="0" cy="0"/>
          <a:chOff x="0" y="0"/>
          <a:chExt cx="0" cy="0"/>
        </a:xfrm>
      </p:grpSpPr>
      <p:sp>
        <p:nvSpPr>
          <p:cNvPr id="38" name="Google Shape;38;p7"/>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39" name="Google Shape;39;p7"/>
          <p:cNvSpPr txBox="1">
            <a:spLocks noGrp="1"/>
          </p:cNvSpPr>
          <p:nvPr>
            <p:ph type="body" idx="1"/>
          </p:nvPr>
        </p:nvSpPr>
        <p:spPr>
          <a:xfrm>
            <a:off x="415600" y="1688233"/>
            <a:ext cx="5333200" cy="44036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40" name="Google Shape;40;p7"/>
          <p:cNvSpPr txBox="1">
            <a:spLocks noGrp="1"/>
          </p:cNvSpPr>
          <p:nvPr>
            <p:ph type="body" idx="2"/>
          </p:nvPr>
        </p:nvSpPr>
        <p:spPr>
          <a:xfrm>
            <a:off x="6443200" y="1688233"/>
            <a:ext cx="5333200" cy="4403600"/>
          </a:xfrm>
          <a:prstGeom prst="rect">
            <a:avLst/>
          </a:prstGeom>
          <a:noFill/>
          <a:ln>
            <a:noFill/>
          </a:ln>
        </p:spPr>
        <p:txBody>
          <a:bodyPr spcFirstLastPara="1" wrap="square" lIns="91425" tIns="91425" rIns="91425" bIns="91425" anchor="t" anchorCtr="0">
            <a:normAutofit/>
          </a:bodyPr>
          <a:lstStyle>
            <a:lvl1pPr marL="609585" lvl="0" indent="-423323" algn="l">
              <a:lnSpc>
                <a:spcPct val="115000"/>
              </a:lnSpc>
              <a:spcBef>
                <a:spcPts val="0"/>
              </a:spcBef>
              <a:spcAft>
                <a:spcPts val="0"/>
              </a:spcAft>
              <a:buSzPts val="1400"/>
              <a:buChar char="●"/>
              <a:defRPr sz="1867"/>
            </a:lvl1pPr>
            <a:lvl2pPr marL="1219170" lvl="1" indent="-406390" algn="l">
              <a:lnSpc>
                <a:spcPct val="115000"/>
              </a:lnSpc>
              <a:spcBef>
                <a:spcPts val="0"/>
              </a:spcBef>
              <a:spcAft>
                <a:spcPts val="0"/>
              </a:spcAft>
              <a:buSzPts val="1200"/>
              <a:buChar char="○"/>
              <a:defRPr sz="1600"/>
            </a:lvl2pPr>
            <a:lvl3pPr marL="1828754" lvl="2" indent="-406390" algn="l">
              <a:lnSpc>
                <a:spcPct val="115000"/>
              </a:lnSpc>
              <a:spcBef>
                <a:spcPts val="0"/>
              </a:spcBef>
              <a:spcAft>
                <a:spcPts val="0"/>
              </a:spcAft>
              <a:buSzPts val="1200"/>
              <a:buChar char="■"/>
              <a:defRPr sz="1600"/>
            </a:lvl3pPr>
            <a:lvl4pPr marL="2438339" lvl="3" indent="-406390" algn="l">
              <a:lnSpc>
                <a:spcPct val="115000"/>
              </a:lnSpc>
              <a:spcBef>
                <a:spcPts val="0"/>
              </a:spcBef>
              <a:spcAft>
                <a:spcPts val="0"/>
              </a:spcAft>
              <a:buSzPts val="1200"/>
              <a:buChar char="●"/>
              <a:defRPr sz="1600"/>
            </a:lvl4pPr>
            <a:lvl5pPr marL="3047924" lvl="4" indent="-406390" algn="l">
              <a:lnSpc>
                <a:spcPct val="115000"/>
              </a:lnSpc>
              <a:spcBef>
                <a:spcPts val="0"/>
              </a:spcBef>
              <a:spcAft>
                <a:spcPts val="0"/>
              </a:spcAft>
              <a:buSzPts val="1200"/>
              <a:buChar char="○"/>
              <a:defRPr sz="1600"/>
            </a:lvl5pPr>
            <a:lvl6pPr marL="3657509" lvl="5" indent="-406390" algn="l">
              <a:lnSpc>
                <a:spcPct val="115000"/>
              </a:lnSpc>
              <a:spcBef>
                <a:spcPts val="0"/>
              </a:spcBef>
              <a:spcAft>
                <a:spcPts val="0"/>
              </a:spcAft>
              <a:buSzPts val="1200"/>
              <a:buChar char="■"/>
              <a:defRPr sz="1600"/>
            </a:lvl6pPr>
            <a:lvl7pPr marL="4267093" lvl="6" indent="-406390" algn="l">
              <a:lnSpc>
                <a:spcPct val="115000"/>
              </a:lnSpc>
              <a:spcBef>
                <a:spcPts val="0"/>
              </a:spcBef>
              <a:spcAft>
                <a:spcPts val="0"/>
              </a:spcAft>
              <a:buSzPts val="1200"/>
              <a:buChar char="●"/>
              <a:defRPr sz="1600"/>
            </a:lvl7pPr>
            <a:lvl8pPr marL="4876678" lvl="7" indent="-406390" algn="l">
              <a:lnSpc>
                <a:spcPct val="115000"/>
              </a:lnSpc>
              <a:spcBef>
                <a:spcPts val="0"/>
              </a:spcBef>
              <a:spcAft>
                <a:spcPts val="0"/>
              </a:spcAft>
              <a:buSzPts val="1200"/>
              <a:buChar char="○"/>
              <a:defRPr sz="1600"/>
            </a:lvl8pPr>
            <a:lvl9pPr marL="5486263" lvl="8" indent="-406390" algn="l">
              <a:lnSpc>
                <a:spcPct val="115000"/>
              </a:lnSpc>
              <a:spcBef>
                <a:spcPts val="0"/>
              </a:spcBef>
              <a:spcAft>
                <a:spcPts val="0"/>
              </a:spcAft>
              <a:buSzPts val="1200"/>
              <a:buChar char="■"/>
              <a:defRPr sz="1600"/>
            </a:lvl9pPr>
          </a:lstStyle>
          <a:p>
            <a:endParaRPr/>
          </a:p>
        </p:txBody>
      </p:sp>
      <p:sp>
        <p:nvSpPr>
          <p:cNvPr id="41" name="Google Shape;41;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93445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59FF-2BC2-45A3-2693-430DC3AB51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AC7EF4-37A4-3AA6-253F-C60C596D1F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19151C-605A-078F-B0E3-72A2BF5B005B}"/>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6AEAA51A-20D2-E978-F777-DB268FE659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88D67-BE87-D7C1-6FE0-B562313E3FB4}"/>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3546914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98A51-0746-6CB7-C993-07E919C243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09206A-C475-D495-ACAB-464E39A939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A51664-5AE5-2AF4-4281-4A95290E2E62}"/>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777A6819-F11A-DFD6-1437-27E8F9DF66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81DE4-D3A4-48AE-90C0-D14A54182A5C}"/>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3329361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8F82E-D9CE-AA54-FCE1-9C85009B77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5F6DDD-A49B-7511-77EF-AE291E45D8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F14FFB-E7AB-7BEE-4654-6DF9CEDAF5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B7FD25-2DC3-0520-B649-B8F806E0EC97}"/>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6" name="Footer Placeholder 5">
            <a:extLst>
              <a:ext uri="{FF2B5EF4-FFF2-40B4-BE49-F238E27FC236}">
                <a16:creationId xmlns:a16="http://schemas.microsoft.com/office/drawing/2014/main" id="{8383A097-858E-C17A-B8E9-9E7C2EB3C2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096D-6C6C-3648-07E2-22CF3EE6A4ED}"/>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374383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194BD-772C-40D9-74D6-45FF65B645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9538E6-13EE-6BD0-6868-5F6954E9A0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9B8151-DC9C-CBBA-CC89-8189605079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9B8EBF-B4D6-0FB6-16F9-03EA6D5F86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2BA90D-DBD3-9C0C-5BD5-E0E3FA6ABD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2C7D4-0943-C457-338D-F51C0EE07C40}"/>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8" name="Footer Placeholder 7">
            <a:extLst>
              <a:ext uri="{FF2B5EF4-FFF2-40B4-BE49-F238E27FC236}">
                <a16:creationId xmlns:a16="http://schemas.microsoft.com/office/drawing/2014/main" id="{292A58C0-A7FB-13DB-E00E-EBFFC85375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01A28F-4BF7-F03E-CDD9-12C25189A099}"/>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214129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00CD8-F833-D126-B30B-1B7BBCC900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B28C02-676A-22AF-9E9E-511167ED8ACA}"/>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4" name="Footer Placeholder 3">
            <a:extLst>
              <a:ext uri="{FF2B5EF4-FFF2-40B4-BE49-F238E27FC236}">
                <a16:creationId xmlns:a16="http://schemas.microsoft.com/office/drawing/2014/main" id="{37DAC42B-8012-248D-5D53-F6D927E884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A4D27B-6357-0823-0FD3-CF4194452CE9}"/>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2546820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271E05-7EC2-0634-D47C-BAB6D8346D95}"/>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3" name="Footer Placeholder 2">
            <a:extLst>
              <a:ext uri="{FF2B5EF4-FFF2-40B4-BE49-F238E27FC236}">
                <a16:creationId xmlns:a16="http://schemas.microsoft.com/office/drawing/2014/main" id="{15977916-E0E8-9B91-6F7F-191A50BF49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C86D7C-1A1A-7C2C-E420-6629AE3244EC}"/>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148648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51F4-F1C8-2140-A3FE-90711C8367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856433-F165-A4EE-0D72-7639F8F40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434233-248E-4CF7-AF1F-1A7EE4218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B4CD4F-297A-FF5A-AD70-56B021B414B5}"/>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6" name="Footer Placeholder 5">
            <a:extLst>
              <a:ext uri="{FF2B5EF4-FFF2-40B4-BE49-F238E27FC236}">
                <a16:creationId xmlns:a16="http://schemas.microsoft.com/office/drawing/2014/main" id="{7085E4FE-0CAF-CEFC-924D-D5AD839965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0814B-2283-E389-D4BF-54F296DE1F3B}"/>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1615710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D2BF-D4F8-9117-2F2B-020E65236C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A538AF-C865-A41F-D584-386BB5A9E1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43D4C9-4F50-9862-A07F-EACFF27E20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803A3-5DE8-BB5F-794B-A8239EAF85F9}"/>
              </a:ext>
            </a:extLst>
          </p:cNvPr>
          <p:cNvSpPr>
            <a:spLocks noGrp="1"/>
          </p:cNvSpPr>
          <p:nvPr>
            <p:ph type="dt" sz="half" idx="10"/>
          </p:nvPr>
        </p:nvSpPr>
        <p:spPr/>
        <p:txBody>
          <a:bodyPr/>
          <a:lstStyle/>
          <a:p>
            <a:fld id="{EAD4FE81-A8D1-E441-8AC7-29F87308A4E7}" type="datetimeFigureOut">
              <a:rPr lang="en-US" smtClean="0"/>
              <a:t>8/7/23</a:t>
            </a:fld>
            <a:endParaRPr lang="en-US"/>
          </a:p>
        </p:txBody>
      </p:sp>
      <p:sp>
        <p:nvSpPr>
          <p:cNvPr id="6" name="Footer Placeholder 5">
            <a:extLst>
              <a:ext uri="{FF2B5EF4-FFF2-40B4-BE49-F238E27FC236}">
                <a16:creationId xmlns:a16="http://schemas.microsoft.com/office/drawing/2014/main" id="{90FD3713-8590-88CE-5F2C-127850E14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E03B91-8C42-2C79-7E77-BF89191EF5F9}"/>
              </a:ext>
            </a:extLst>
          </p:cNvPr>
          <p:cNvSpPr>
            <a:spLocks noGrp="1"/>
          </p:cNvSpPr>
          <p:nvPr>
            <p:ph type="sldNum" sz="quarter" idx="12"/>
          </p:nvPr>
        </p:nvSpPr>
        <p:spPr/>
        <p:txBody>
          <a:bodyPr/>
          <a:lstStyle/>
          <a:p>
            <a:fld id="{0160AFF3-904C-BD48-B7EC-3109F2810E4B}" type="slidenum">
              <a:rPr lang="en-US" smtClean="0"/>
              <a:t>‹#›</a:t>
            </a:fld>
            <a:endParaRPr lang="en-US"/>
          </a:p>
        </p:txBody>
      </p:sp>
    </p:spTree>
    <p:extLst>
      <p:ext uri="{BB962C8B-B14F-4D97-AF65-F5344CB8AC3E}">
        <p14:creationId xmlns:p14="http://schemas.microsoft.com/office/powerpoint/2010/main" val="1572943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CEB955-2C5A-9C9E-6771-D73D5548CB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5E872A-7D06-4CCC-35DB-8336C6BD4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0C9541-D2E0-7A37-FE6E-C7DD826D2B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D4FE81-A8D1-E441-8AC7-29F87308A4E7}" type="datetimeFigureOut">
              <a:rPr lang="en-US" smtClean="0"/>
              <a:t>8/7/23</a:t>
            </a:fld>
            <a:endParaRPr lang="en-US"/>
          </a:p>
        </p:txBody>
      </p:sp>
      <p:sp>
        <p:nvSpPr>
          <p:cNvPr id="5" name="Footer Placeholder 4">
            <a:extLst>
              <a:ext uri="{FF2B5EF4-FFF2-40B4-BE49-F238E27FC236}">
                <a16:creationId xmlns:a16="http://schemas.microsoft.com/office/drawing/2014/main" id="{BDF11971-6544-2DCB-ADFF-C3DBFFFB09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0624BA-B5AC-E20A-CA8E-51C1C1960C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0AFF3-904C-BD48-B7EC-3109F2810E4B}" type="slidenum">
              <a:rPr lang="en-US" smtClean="0"/>
              <a:t>‹#›</a:t>
            </a:fld>
            <a:endParaRPr lang="en-US"/>
          </a:p>
        </p:txBody>
      </p:sp>
    </p:spTree>
    <p:extLst>
      <p:ext uri="{BB962C8B-B14F-4D97-AF65-F5344CB8AC3E}">
        <p14:creationId xmlns:p14="http://schemas.microsoft.com/office/powerpoint/2010/main" val="1916381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hyperlink" Target="https://github.com/osg-htc/job-event-log-to-csv" TargetMode="External"/><Relationship Id="rId4" Type="http://schemas.openxmlformats.org/officeDocument/2006/relationships/image" Target="../media/image16.png"/></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E149-5AEC-19D6-21E7-386E7898702F}"/>
              </a:ext>
            </a:extLst>
          </p:cNvPr>
          <p:cNvSpPr>
            <a:spLocks noGrp="1"/>
          </p:cNvSpPr>
          <p:nvPr>
            <p:ph type="ctrTitle"/>
          </p:nvPr>
        </p:nvSpPr>
        <p:spPr/>
        <p:txBody>
          <a:bodyPr>
            <a:noAutofit/>
          </a:bodyPr>
          <a:lstStyle/>
          <a:p>
            <a:r>
              <a:rPr lang="en-US" sz="5400" b="0" dirty="0">
                <a:effectLst/>
                <a:latin typeface="Calibri" panose="020F0502020204030204" pitchFamily="34" charset="0"/>
              </a:rPr>
              <a:t>Scaling Out HTC Workloads</a:t>
            </a:r>
            <a:endParaRPr lang="en-US" sz="23200" dirty="0"/>
          </a:p>
        </p:txBody>
      </p:sp>
      <p:sp>
        <p:nvSpPr>
          <p:cNvPr id="3" name="Subtitle 2">
            <a:extLst>
              <a:ext uri="{FF2B5EF4-FFF2-40B4-BE49-F238E27FC236}">
                <a16:creationId xmlns:a16="http://schemas.microsoft.com/office/drawing/2014/main" id="{EC1FB6DA-FCF0-9A03-90B0-F48CE7DEBACB}"/>
              </a:ext>
            </a:extLst>
          </p:cNvPr>
          <p:cNvSpPr>
            <a:spLocks noGrp="1"/>
          </p:cNvSpPr>
          <p:nvPr>
            <p:ph type="subTitle" idx="1"/>
          </p:nvPr>
        </p:nvSpPr>
        <p:spPr>
          <a:xfrm>
            <a:off x="1524000" y="3934547"/>
            <a:ext cx="9144000" cy="1655762"/>
          </a:xfrm>
        </p:spPr>
        <p:txBody>
          <a:bodyPr/>
          <a:lstStyle/>
          <a:p>
            <a:r>
              <a:rPr lang="en-US" sz="2800" dirty="0"/>
              <a:t>Rachel Lombardi</a:t>
            </a:r>
          </a:p>
          <a:p>
            <a:r>
              <a:rPr lang="en-US" dirty="0"/>
              <a:t>OSGUS 23</a:t>
            </a:r>
          </a:p>
          <a:p>
            <a:endParaRPr lang="en-US" dirty="0"/>
          </a:p>
        </p:txBody>
      </p:sp>
      <p:pic>
        <p:nvPicPr>
          <p:cNvPr id="4" name="Picture 3">
            <a:extLst>
              <a:ext uri="{FF2B5EF4-FFF2-40B4-BE49-F238E27FC236}">
                <a16:creationId xmlns:a16="http://schemas.microsoft.com/office/drawing/2014/main" id="{041E3D77-DFFE-B7BD-92E4-513BFEE9322C}"/>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1227649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5"/>
          <p:cNvSpPr txBox="1">
            <a:spLocks noGrp="1"/>
          </p:cNvSpPr>
          <p:nvPr>
            <p:ph type="title"/>
          </p:nvPr>
        </p:nvSpPr>
        <p:spPr>
          <a:prstGeom prst="rect">
            <a:avLst/>
          </a:prstGeom>
          <a:noFill/>
          <a:ln>
            <a:noFill/>
          </a:ln>
        </p:spPr>
        <p:txBody>
          <a:bodyPr spcFirstLastPara="1" vert="horz" wrap="square" lIns="121900" tIns="121900" rIns="121900" bIns="121900" rtlCol="0" anchor="b" anchorCtr="0">
            <a:normAutofit/>
          </a:bodyPr>
          <a:lstStyle/>
          <a:p>
            <a:r>
              <a:rPr lang="en" b="1" dirty="0"/>
              <a:t>Why organize?</a:t>
            </a:r>
            <a:endParaRPr b="1" dirty="0"/>
          </a:p>
        </p:txBody>
      </p:sp>
      <p:sp>
        <p:nvSpPr>
          <p:cNvPr id="189" name="Google Shape;189;p35"/>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a:bodyPr>
          <a:lstStyle/>
          <a:p>
            <a:pPr marL="0" indent="0">
              <a:lnSpc>
                <a:spcPct val="98181"/>
              </a:lnSpc>
              <a:buNone/>
            </a:pPr>
            <a:r>
              <a:rPr lang="en" sz="2400">
                <a:solidFill>
                  <a:srgbClr val="000000"/>
                </a:solidFill>
              </a:rPr>
              <a:t>By default, HTCondor writes all job files (input, output, HTCondor logs, etc.) back to the same place, which means your home directory can look something like this: </a:t>
            </a:r>
            <a:endParaRPr sz="2400">
              <a:solidFill>
                <a:srgbClr val="000000"/>
              </a:solidFill>
            </a:endParaRPr>
          </a:p>
          <a:p>
            <a:pPr marL="0" indent="0">
              <a:lnSpc>
                <a:spcPct val="98181"/>
              </a:lnSpc>
              <a:spcBef>
                <a:spcPts val="1600"/>
              </a:spcBef>
              <a:buNone/>
            </a:pPr>
            <a:r>
              <a:rPr lang="en" sz="2133" i="1">
                <a:solidFill>
                  <a:srgbClr val="000000"/>
                </a:solidFill>
              </a:rPr>
              <a:t>This makes it hard to find things!</a:t>
            </a:r>
            <a:endParaRPr sz="2133" i="1">
              <a:solidFill>
                <a:srgbClr val="000000"/>
              </a:solidFill>
            </a:endParaRPr>
          </a:p>
          <a:p>
            <a:pPr marL="0" indent="0">
              <a:spcBef>
                <a:spcPts val="1600"/>
              </a:spcBef>
              <a:spcAft>
                <a:spcPts val="1600"/>
              </a:spcAft>
              <a:buNone/>
            </a:pPr>
            <a:endParaRPr sz="2133"/>
          </a:p>
        </p:txBody>
      </p:sp>
      <p:pic>
        <p:nvPicPr>
          <p:cNvPr id="190" name="Google Shape;190;p35"/>
          <p:cNvPicPr preferRelativeResize="0"/>
          <p:nvPr/>
        </p:nvPicPr>
        <p:blipFill rotWithShape="1">
          <a:blip r:embed="rId3">
            <a:alphaModFix/>
          </a:blip>
          <a:srcRect/>
          <a:stretch/>
        </p:blipFill>
        <p:spPr>
          <a:xfrm>
            <a:off x="4362800" y="875267"/>
            <a:ext cx="7625995" cy="5492355"/>
          </a:xfrm>
          <a:prstGeom prst="rect">
            <a:avLst/>
          </a:prstGeom>
          <a:noFill/>
          <a:ln>
            <a:noFill/>
          </a:ln>
        </p:spPr>
      </p:pic>
      <p:sp>
        <p:nvSpPr>
          <p:cNvPr id="2" name="Slide Number Placeholder 1">
            <a:extLst>
              <a:ext uri="{FF2B5EF4-FFF2-40B4-BE49-F238E27FC236}">
                <a16:creationId xmlns:a16="http://schemas.microsoft.com/office/drawing/2014/main" id="{48EEA9FA-F1A5-2387-2DA9-CBA3A7FB5A91}"/>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3" name="Picture 2">
            <a:extLst>
              <a:ext uri="{FF2B5EF4-FFF2-40B4-BE49-F238E27FC236}">
                <a16:creationId xmlns:a16="http://schemas.microsoft.com/office/drawing/2014/main" id="{AF74FD37-CF4B-BBE2-29D1-EB9D3215C613}"/>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6"/>
          <p:cNvSpPr txBox="1">
            <a:spLocks noGrp="1"/>
          </p:cNvSpPr>
          <p:nvPr>
            <p:ph type="title"/>
          </p:nvPr>
        </p:nvSpPr>
        <p:spPr>
          <a:prstGeom prst="rect">
            <a:avLst/>
          </a:prstGeom>
          <a:noFill/>
          <a:ln>
            <a:noFill/>
          </a:ln>
        </p:spPr>
        <p:txBody>
          <a:bodyPr spcFirstLastPara="1" vert="horz" wrap="square" lIns="121900" tIns="121900" rIns="121900" bIns="121900" rtlCol="0" anchor="b" anchorCtr="0">
            <a:normAutofit/>
          </a:bodyPr>
          <a:lstStyle/>
          <a:p>
            <a:r>
              <a:rPr lang="en" b="1" dirty="0"/>
              <a:t>Why organize?</a:t>
            </a:r>
            <a:endParaRPr b="1" dirty="0"/>
          </a:p>
        </p:txBody>
      </p:sp>
      <p:sp>
        <p:nvSpPr>
          <p:cNvPr id="196" name="Google Shape;196;p36"/>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a:bodyPr>
          <a:lstStyle/>
          <a:p>
            <a:pPr marL="0" indent="0">
              <a:lnSpc>
                <a:spcPct val="98181"/>
              </a:lnSpc>
              <a:buNone/>
            </a:pPr>
            <a:r>
              <a:rPr lang="en" sz="2400">
                <a:solidFill>
                  <a:srgbClr val="000000"/>
                </a:solidFill>
              </a:rPr>
              <a:t>We can improve our workflow by intentionally organizing our input and output files on the Access Point. </a:t>
            </a:r>
            <a:endParaRPr sz="2400">
              <a:solidFill>
                <a:srgbClr val="000000"/>
              </a:solidFill>
            </a:endParaRPr>
          </a:p>
          <a:p>
            <a:pPr marL="0" indent="0">
              <a:spcBef>
                <a:spcPts val="1600"/>
              </a:spcBef>
              <a:spcAft>
                <a:spcPts val="1600"/>
              </a:spcAft>
              <a:buNone/>
            </a:pPr>
            <a:endParaRPr sz="2133"/>
          </a:p>
        </p:txBody>
      </p:sp>
      <p:pic>
        <p:nvPicPr>
          <p:cNvPr id="197" name="Google Shape;197;p36"/>
          <p:cNvPicPr preferRelativeResize="0"/>
          <p:nvPr/>
        </p:nvPicPr>
        <p:blipFill rotWithShape="1">
          <a:blip r:embed="rId3">
            <a:alphaModFix/>
          </a:blip>
          <a:srcRect/>
          <a:stretch/>
        </p:blipFill>
        <p:spPr>
          <a:xfrm>
            <a:off x="4378100" y="881384"/>
            <a:ext cx="7625995" cy="5492355"/>
          </a:xfrm>
          <a:prstGeom prst="rect">
            <a:avLst/>
          </a:prstGeom>
          <a:noFill/>
          <a:ln>
            <a:noFill/>
          </a:ln>
        </p:spPr>
      </p:pic>
      <p:sp>
        <p:nvSpPr>
          <p:cNvPr id="2" name="Slide Number Placeholder 1">
            <a:extLst>
              <a:ext uri="{FF2B5EF4-FFF2-40B4-BE49-F238E27FC236}">
                <a16:creationId xmlns:a16="http://schemas.microsoft.com/office/drawing/2014/main" id="{925AB9A4-119E-2DE3-4DF1-8790FB646DAB}"/>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3" name="Picture 2">
            <a:extLst>
              <a:ext uri="{FF2B5EF4-FFF2-40B4-BE49-F238E27FC236}">
                <a16:creationId xmlns:a16="http://schemas.microsoft.com/office/drawing/2014/main" id="{4B12453B-3395-441E-A936-FD962400D497}"/>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7"/>
          <p:cNvSpPr txBox="1">
            <a:spLocks noGrp="1"/>
          </p:cNvSpPr>
          <p:nvPr>
            <p:ph type="title"/>
          </p:nvPr>
        </p:nvSpPr>
        <p:spPr>
          <a:xfrm>
            <a:off x="501333" y="371533"/>
            <a:ext cx="10515600" cy="1325563"/>
          </a:xfrm>
          <a:prstGeom prst="rect">
            <a:avLst/>
          </a:prstGeom>
          <a:noFill/>
          <a:ln>
            <a:noFill/>
          </a:ln>
        </p:spPr>
        <p:txBody>
          <a:bodyPr spcFirstLastPara="1" vert="horz" wrap="square" lIns="121900" tIns="121900" rIns="121900" bIns="121900" rtlCol="0" anchor="t" anchorCtr="0">
            <a:normAutofit/>
          </a:bodyPr>
          <a:lstStyle/>
          <a:p>
            <a:pPr>
              <a:lnSpc>
                <a:spcPct val="100000"/>
              </a:lnSpc>
              <a:spcBef>
                <a:spcPts val="0"/>
              </a:spcBef>
              <a:buSzPct val="111111"/>
            </a:pPr>
            <a:r>
              <a:rPr lang="en" b="1" dirty="0"/>
              <a:t>HTC Workloads as Input/Output Sets</a:t>
            </a:r>
            <a:endParaRPr b="1" dirty="0"/>
          </a:p>
        </p:txBody>
      </p:sp>
      <p:pic>
        <p:nvPicPr>
          <p:cNvPr id="203" name="Google Shape;203;p37"/>
          <p:cNvPicPr preferRelativeResize="0"/>
          <p:nvPr/>
        </p:nvPicPr>
        <p:blipFill rotWithShape="1">
          <a:blip r:embed="rId3">
            <a:alphaModFix/>
          </a:blip>
          <a:srcRect/>
          <a:stretch/>
        </p:blipFill>
        <p:spPr>
          <a:xfrm>
            <a:off x="660235" y="2868534"/>
            <a:ext cx="10526599" cy="3617933"/>
          </a:xfrm>
          <a:prstGeom prst="rect">
            <a:avLst/>
          </a:prstGeom>
          <a:noFill/>
          <a:ln w="38100" cap="flat" cmpd="sng">
            <a:solidFill>
              <a:schemeClr val="lt1"/>
            </a:solidFill>
            <a:prstDash val="solid"/>
            <a:round/>
            <a:headEnd type="none" w="sm" len="sm"/>
            <a:tailEnd type="none" w="sm" len="sm"/>
          </a:ln>
        </p:spPr>
      </p:pic>
      <p:sp>
        <p:nvSpPr>
          <p:cNvPr id="204" name="Google Shape;204;p37"/>
          <p:cNvSpPr txBox="1"/>
          <p:nvPr/>
        </p:nvSpPr>
        <p:spPr>
          <a:xfrm>
            <a:off x="501333" y="1354400"/>
            <a:ext cx="9204000" cy="1382967"/>
          </a:xfrm>
          <a:prstGeom prst="rect">
            <a:avLst/>
          </a:prstGeom>
          <a:noFill/>
          <a:ln>
            <a:noFill/>
          </a:ln>
        </p:spPr>
        <p:txBody>
          <a:bodyPr spcFirstLastPara="1" wrap="square" lIns="121900" tIns="121900" rIns="121900" bIns="121900" anchor="t" anchorCtr="0">
            <a:spAutoFit/>
          </a:bodyPr>
          <a:lstStyle/>
          <a:p>
            <a:pPr>
              <a:lnSpc>
                <a:spcPct val="115000"/>
              </a:lnSpc>
              <a:buClr>
                <a:srgbClr val="000000"/>
              </a:buClr>
              <a:buSzPts val="1800"/>
            </a:pPr>
            <a:r>
              <a:rPr lang="en" sz="2400" dirty="0">
                <a:solidFill>
                  <a:srgbClr val="000000"/>
                </a:solidFill>
                <a:latin typeface="Arial"/>
                <a:ea typeface="Arial"/>
                <a:cs typeface="Arial"/>
                <a:sym typeface="Arial"/>
              </a:rPr>
              <a:t>The next example will model workloads that use many input files to produce many output files. </a:t>
            </a:r>
            <a:endParaRPr sz="2400" dirty="0">
              <a:solidFill>
                <a:srgbClr val="000000"/>
              </a:solidFill>
              <a:latin typeface="Arial"/>
              <a:ea typeface="Arial"/>
              <a:cs typeface="Arial"/>
              <a:sym typeface="Arial"/>
            </a:endParaRPr>
          </a:p>
          <a:p>
            <a:pPr>
              <a:buClr>
                <a:srgbClr val="000000"/>
              </a:buClr>
              <a:buSzPts val="1400"/>
            </a:pPr>
            <a:endParaRPr sz="1867" dirty="0">
              <a:solidFill>
                <a:srgbClr val="000000"/>
              </a:solidFill>
              <a:latin typeface="Open Sans"/>
              <a:ea typeface="Open Sans"/>
              <a:cs typeface="Open Sans"/>
              <a:sym typeface="Open Sans"/>
            </a:endParaRPr>
          </a:p>
        </p:txBody>
      </p:sp>
      <p:sp>
        <p:nvSpPr>
          <p:cNvPr id="2" name="Footer Placeholder 1">
            <a:extLst>
              <a:ext uri="{FF2B5EF4-FFF2-40B4-BE49-F238E27FC236}">
                <a16:creationId xmlns:a16="http://schemas.microsoft.com/office/drawing/2014/main" id="{BFB7B7ED-62C9-E65E-5774-BF8AE54D5165}"/>
              </a:ext>
            </a:extLst>
          </p:cNvPr>
          <p:cNvSpPr>
            <a:spLocks noGrp="1"/>
          </p:cNvSpPr>
          <p:nvPr>
            <p:ph type="ftr" sz="quarter" idx="11"/>
          </p:nvPr>
        </p:nvSpPr>
        <p:spPr/>
        <p:txBody>
          <a:bodyPr/>
          <a:lstStyle/>
          <a:p>
            <a:r>
              <a:rPr lang="en-US"/>
              <a:t>OSG User School 2022 - Scaling Up</a:t>
            </a:r>
          </a:p>
        </p:txBody>
      </p:sp>
      <p:sp>
        <p:nvSpPr>
          <p:cNvPr id="3" name="Slide Number Placeholder 2">
            <a:extLst>
              <a:ext uri="{FF2B5EF4-FFF2-40B4-BE49-F238E27FC236}">
                <a16:creationId xmlns:a16="http://schemas.microsoft.com/office/drawing/2014/main" id="{2EC15EE4-051A-9991-28CA-A380ACEA8344}"/>
              </a:ext>
            </a:extLst>
          </p:cNvPr>
          <p:cNvSpPr>
            <a:spLocks noGrp="1"/>
          </p:cNvSpPr>
          <p:nvPr>
            <p:ph type="sldNum" sz="quarter" idx="12"/>
          </p:nvPr>
        </p:nvSpPr>
        <p:spPr/>
        <p:txBody>
          <a:bodyPr/>
          <a:lstStyle/>
          <a:p>
            <a:fld id="{00000000-1234-1234-1234-123412341234}" type="slidenum">
              <a:rPr lang="en" smtClean="0"/>
              <a:pPr/>
              <a:t>12</a:t>
            </a:fld>
            <a:endParaRPr lang="en"/>
          </a:p>
        </p:txBody>
      </p:sp>
      <p:pic>
        <p:nvPicPr>
          <p:cNvPr id="4" name="Picture 3">
            <a:extLst>
              <a:ext uri="{FF2B5EF4-FFF2-40B4-BE49-F238E27FC236}">
                <a16:creationId xmlns:a16="http://schemas.microsoft.com/office/drawing/2014/main" id="{CB9F1F17-2375-02F3-7471-6AB9E736A688}"/>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8"/>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Example: Text Analysis</a:t>
            </a:r>
            <a:endParaRPr b="1" dirty="0"/>
          </a:p>
        </p:txBody>
      </p:sp>
      <p:pic>
        <p:nvPicPr>
          <p:cNvPr id="210" name="Google Shape;210;p38"/>
          <p:cNvPicPr preferRelativeResize="0"/>
          <p:nvPr/>
        </p:nvPicPr>
        <p:blipFill rotWithShape="1">
          <a:blip r:embed="rId3">
            <a:alphaModFix/>
          </a:blip>
          <a:srcRect/>
          <a:stretch/>
        </p:blipFill>
        <p:spPr>
          <a:xfrm>
            <a:off x="203200" y="1598884"/>
            <a:ext cx="11785600" cy="3002155"/>
          </a:xfrm>
          <a:prstGeom prst="rect">
            <a:avLst/>
          </a:prstGeom>
          <a:noFill/>
          <a:ln>
            <a:noFill/>
          </a:ln>
        </p:spPr>
      </p:pic>
      <p:pic>
        <p:nvPicPr>
          <p:cNvPr id="211" name="Google Shape;211;p38"/>
          <p:cNvPicPr preferRelativeResize="0"/>
          <p:nvPr/>
        </p:nvPicPr>
        <p:blipFill rotWithShape="1">
          <a:blip r:embed="rId4">
            <a:alphaModFix/>
          </a:blip>
          <a:srcRect/>
          <a:stretch/>
        </p:blipFill>
        <p:spPr>
          <a:xfrm>
            <a:off x="1347367" y="4663368"/>
            <a:ext cx="10641432" cy="2116067"/>
          </a:xfrm>
          <a:prstGeom prst="rect">
            <a:avLst/>
          </a:prstGeom>
          <a:noFill/>
          <a:ln>
            <a:noFill/>
          </a:ln>
        </p:spPr>
      </p:pic>
      <p:sp>
        <p:nvSpPr>
          <p:cNvPr id="2" name="Slide Number Placeholder 1">
            <a:extLst>
              <a:ext uri="{FF2B5EF4-FFF2-40B4-BE49-F238E27FC236}">
                <a16:creationId xmlns:a16="http://schemas.microsoft.com/office/drawing/2014/main" id="{9A44766C-B5CD-6555-4F56-E4CB5B0CAEDE}"/>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3" name="Picture 2">
            <a:extLst>
              <a:ext uri="{FF2B5EF4-FFF2-40B4-BE49-F238E27FC236}">
                <a16:creationId xmlns:a16="http://schemas.microsoft.com/office/drawing/2014/main" id="{8C54850F-0187-7458-D673-9650BDB939E0}"/>
              </a:ext>
            </a:extLst>
          </p:cNvPr>
          <p:cNvPicPr>
            <a:picLocks noChangeAspect="1"/>
          </p:cNvPicPr>
          <p:nvPr/>
        </p:nvPicPr>
        <p:blipFill>
          <a:blip r:embed="rId5"/>
          <a:stretch>
            <a:fillRect/>
          </a:stretch>
        </p:blipFill>
        <p:spPr>
          <a:xfrm>
            <a:off x="415600" y="169263"/>
            <a:ext cx="11360800" cy="3177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Organizational Plan For Our Files</a:t>
            </a:r>
            <a:endParaRPr b="1" dirty="0"/>
          </a:p>
        </p:txBody>
      </p:sp>
      <p:sp>
        <p:nvSpPr>
          <p:cNvPr id="218" name="Google Shape;218;p39"/>
          <p:cNvSpPr txBox="1">
            <a:spLocks noGrp="1"/>
          </p:cNvSpPr>
          <p:nvPr>
            <p:ph type="body" idx="1"/>
          </p:nvPr>
        </p:nvSpPr>
        <p:spPr>
          <a:xfrm>
            <a:off x="415600" y="1688433"/>
            <a:ext cx="11360800" cy="4555600"/>
          </a:xfrm>
          <a:prstGeom prst="rect">
            <a:avLst/>
          </a:prstGeom>
          <a:noFill/>
          <a:ln>
            <a:noFill/>
          </a:ln>
        </p:spPr>
        <p:txBody>
          <a:bodyPr spcFirstLastPara="1" vert="horz" wrap="square" lIns="121900" tIns="121900" rIns="121900" bIns="121900" rtlCol="0" anchor="t" anchorCtr="0">
            <a:normAutofit fontScale="92500" lnSpcReduction="10000"/>
          </a:bodyPr>
          <a:lstStyle/>
          <a:p>
            <a:pPr marL="0" indent="0">
              <a:buNone/>
            </a:pPr>
            <a:r>
              <a:rPr lang="en" sz="1867">
                <a:solidFill>
                  <a:srgbClr val="000000"/>
                </a:solidFill>
                <a:latin typeface="Consolas"/>
                <a:ea typeface="Consolas"/>
                <a:cs typeface="Consolas"/>
                <a:sym typeface="Consolas"/>
              </a:rPr>
              <a:t>wordcount.sub</a:t>
            </a:r>
            <a:endParaRPr sz="1867">
              <a:solidFill>
                <a:srgbClr val="000000"/>
              </a:solidFill>
              <a:latin typeface="Consolas"/>
              <a:ea typeface="Consolas"/>
              <a:cs typeface="Consolas"/>
              <a:sym typeface="Consolas"/>
            </a:endParaRPr>
          </a:p>
          <a:p>
            <a:pPr marL="0" indent="0">
              <a:spcBef>
                <a:spcPts val="800"/>
              </a:spcBef>
              <a:buNone/>
            </a:pPr>
            <a:r>
              <a:rPr lang="en" sz="1867">
                <a:solidFill>
                  <a:srgbClr val="000000"/>
                </a:solidFill>
                <a:latin typeface="Consolas"/>
                <a:ea typeface="Consolas"/>
                <a:cs typeface="Consolas"/>
                <a:sym typeface="Consolas"/>
              </a:rPr>
              <a:t>wordcount.py</a:t>
            </a:r>
            <a:endParaRPr sz="1867">
              <a:solidFill>
                <a:srgbClr val="000000"/>
              </a:solidFill>
              <a:latin typeface="Consolas"/>
              <a:ea typeface="Consolas"/>
              <a:cs typeface="Consolas"/>
              <a:sym typeface="Consolas"/>
            </a:endParaRPr>
          </a:p>
          <a:p>
            <a:pPr marL="0" indent="0">
              <a:spcBef>
                <a:spcPts val="800"/>
              </a:spcBef>
              <a:buNone/>
            </a:pPr>
            <a:r>
              <a:rPr lang="en" sz="1867" b="1">
                <a:solidFill>
                  <a:srgbClr val="0000FF"/>
                </a:solidFill>
                <a:latin typeface="Consolas"/>
                <a:ea typeface="Consolas"/>
                <a:cs typeface="Consolas"/>
                <a:sym typeface="Consolas"/>
              </a:rPr>
              <a:t>input/</a:t>
            </a:r>
            <a:endParaRPr sz="1867" b="1">
              <a:solidFill>
                <a:srgbClr val="0000FF"/>
              </a:solidFill>
              <a:latin typeface="Consolas"/>
              <a:ea typeface="Consolas"/>
              <a:cs typeface="Consolas"/>
              <a:sym typeface="Consolas"/>
            </a:endParaRPr>
          </a:p>
          <a:p>
            <a:pPr indent="0">
              <a:buNone/>
            </a:pPr>
            <a:r>
              <a:rPr lang="en" sz="1867" b="1">
                <a:solidFill>
                  <a:srgbClr val="0000FF"/>
                </a:solidFill>
                <a:latin typeface="Consolas"/>
                <a:ea typeface="Consolas"/>
                <a:cs typeface="Consolas"/>
                <a:sym typeface="Consolas"/>
              </a:rPr>
              <a:t>  Dracula.txt</a:t>
            </a:r>
            <a:endParaRPr sz="1867" b="1">
              <a:solidFill>
                <a:srgbClr val="0000FF"/>
              </a:solidFill>
              <a:latin typeface="Consolas"/>
              <a:ea typeface="Consolas"/>
              <a:cs typeface="Consolas"/>
              <a:sym typeface="Consolas"/>
            </a:endParaRPr>
          </a:p>
          <a:p>
            <a:pPr indent="0">
              <a:buNone/>
            </a:pPr>
            <a:r>
              <a:rPr lang="en" sz="1867" b="1">
                <a:solidFill>
                  <a:srgbClr val="0000FF"/>
                </a:solidFill>
                <a:latin typeface="Consolas"/>
                <a:ea typeface="Consolas"/>
                <a:cs typeface="Consolas"/>
                <a:sym typeface="Consolas"/>
              </a:rPr>
              <a:t>  ...</a:t>
            </a:r>
            <a:endParaRPr sz="1867" b="1">
              <a:solidFill>
                <a:srgbClr val="0000FF"/>
              </a:solidFill>
              <a:latin typeface="Consolas"/>
              <a:ea typeface="Consolas"/>
              <a:cs typeface="Consolas"/>
              <a:sym typeface="Consolas"/>
            </a:endParaRPr>
          </a:p>
          <a:p>
            <a:pPr marL="0" indent="0">
              <a:buNone/>
            </a:pPr>
            <a:r>
              <a:rPr lang="en" sz="1867" b="1">
                <a:solidFill>
                  <a:srgbClr val="0000FF"/>
                </a:solidFill>
                <a:latin typeface="Consolas"/>
                <a:ea typeface="Consolas"/>
                <a:cs typeface="Consolas"/>
                <a:sym typeface="Consolas"/>
              </a:rPr>
              <a:t>output/</a:t>
            </a:r>
            <a:endParaRPr sz="1867" b="1">
              <a:solidFill>
                <a:srgbClr val="0000FF"/>
              </a:solidFill>
              <a:latin typeface="Consolas"/>
              <a:ea typeface="Consolas"/>
              <a:cs typeface="Consolas"/>
              <a:sym typeface="Consolas"/>
            </a:endParaRPr>
          </a:p>
          <a:p>
            <a:pPr indent="0">
              <a:buNone/>
            </a:pPr>
            <a:r>
              <a:rPr lang="en" sz="1867" b="1">
                <a:solidFill>
                  <a:srgbClr val="0000FF"/>
                </a:solidFill>
                <a:latin typeface="Consolas"/>
                <a:ea typeface="Consolas"/>
                <a:cs typeface="Consolas"/>
                <a:sym typeface="Consolas"/>
              </a:rPr>
              <a:t>  count.Dracula.txt</a:t>
            </a:r>
            <a:endParaRPr sz="1867" b="1">
              <a:solidFill>
                <a:srgbClr val="0000FF"/>
              </a:solidFill>
              <a:latin typeface="Consolas"/>
              <a:ea typeface="Consolas"/>
              <a:cs typeface="Consolas"/>
              <a:sym typeface="Consolas"/>
            </a:endParaRPr>
          </a:p>
          <a:p>
            <a:pPr indent="0">
              <a:buNone/>
            </a:pPr>
            <a:r>
              <a:rPr lang="en" sz="1867" b="1">
                <a:solidFill>
                  <a:srgbClr val="0000FF"/>
                </a:solidFill>
                <a:latin typeface="Consolas"/>
                <a:ea typeface="Consolas"/>
                <a:cs typeface="Consolas"/>
                <a:sym typeface="Consolas"/>
              </a:rPr>
              <a:t>  ...</a:t>
            </a:r>
            <a:endParaRPr sz="1867" b="1">
              <a:solidFill>
                <a:srgbClr val="0000FF"/>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log/</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job.0.log</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errout/</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job.0.out</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job.0.err</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a:t>
            </a:r>
            <a:endParaRPr/>
          </a:p>
        </p:txBody>
      </p:sp>
      <p:sp>
        <p:nvSpPr>
          <p:cNvPr id="217" name="Google Shape;217;p39"/>
          <p:cNvSpPr txBox="1"/>
          <p:nvPr/>
        </p:nvSpPr>
        <p:spPr>
          <a:xfrm>
            <a:off x="6046100" y="1688434"/>
            <a:ext cx="5376400" cy="2186520"/>
          </a:xfrm>
          <a:prstGeom prst="rect">
            <a:avLst/>
          </a:prstGeom>
          <a:noFill/>
          <a:ln>
            <a:noFill/>
          </a:ln>
        </p:spPr>
        <p:txBody>
          <a:bodyPr spcFirstLastPara="1" wrap="square" lIns="121900" tIns="121900" rIns="121900" bIns="121900" anchor="t" anchorCtr="0">
            <a:spAutoFit/>
          </a:bodyPr>
          <a:lstStyle/>
          <a:p>
            <a:pPr>
              <a:lnSpc>
                <a:spcPct val="98181"/>
              </a:lnSpc>
              <a:buClr>
                <a:srgbClr val="000000"/>
              </a:buClr>
              <a:buSzPts val="1800"/>
            </a:pPr>
            <a:r>
              <a:rPr lang="en" sz="2400">
                <a:solidFill>
                  <a:srgbClr val="000000"/>
                </a:solidFill>
                <a:latin typeface="Arial"/>
                <a:ea typeface="Arial"/>
                <a:cs typeface="Arial"/>
                <a:sym typeface="Arial"/>
              </a:rPr>
              <a:t>We will assume that we want to put our input files (books) in one folder, and our output files (word counts) in another folder.</a:t>
            </a:r>
            <a:endParaRPr sz="2400">
              <a:solidFill>
                <a:srgbClr val="000000"/>
              </a:solidFill>
              <a:latin typeface="Arial"/>
              <a:ea typeface="Arial"/>
              <a:cs typeface="Arial"/>
              <a:sym typeface="Arial"/>
            </a:endParaRPr>
          </a:p>
          <a:p>
            <a:pPr>
              <a:spcBef>
                <a:spcPts val="1600"/>
              </a:spcBef>
              <a:buClr>
                <a:srgbClr val="000000"/>
              </a:buClr>
              <a:buSzPts val="1400"/>
            </a:pPr>
            <a:endParaRPr sz="1867">
              <a:solidFill>
                <a:srgbClr val="000000"/>
              </a:solidFill>
              <a:latin typeface="Open Sans"/>
              <a:ea typeface="Open Sans"/>
              <a:cs typeface="Open Sans"/>
              <a:sym typeface="Open Sans"/>
            </a:endParaRPr>
          </a:p>
        </p:txBody>
      </p:sp>
      <p:sp>
        <p:nvSpPr>
          <p:cNvPr id="219" name="Google Shape;219;p39"/>
          <p:cNvSpPr/>
          <p:nvPr/>
        </p:nvSpPr>
        <p:spPr>
          <a:xfrm>
            <a:off x="344200" y="4183467"/>
            <a:ext cx="2132800" cy="2267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B2A8FC20-C34B-2011-5F30-CD626E9C910F}"/>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3" name="Picture 2">
            <a:extLst>
              <a:ext uri="{FF2B5EF4-FFF2-40B4-BE49-F238E27FC236}">
                <a16:creationId xmlns:a16="http://schemas.microsoft.com/office/drawing/2014/main" id="{DFDA1AD3-DA00-87AD-5049-CEB5DECCC45B}"/>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Organizational Plan For Our Files</a:t>
            </a:r>
            <a:endParaRPr b="1" dirty="0"/>
          </a:p>
        </p:txBody>
      </p:sp>
      <p:sp>
        <p:nvSpPr>
          <p:cNvPr id="225" name="Google Shape;225;p40"/>
          <p:cNvSpPr txBox="1">
            <a:spLocks noGrp="1"/>
          </p:cNvSpPr>
          <p:nvPr>
            <p:ph type="body" idx="1"/>
          </p:nvPr>
        </p:nvSpPr>
        <p:spPr>
          <a:xfrm>
            <a:off x="415600" y="1688433"/>
            <a:ext cx="11360800" cy="4555600"/>
          </a:xfrm>
          <a:prstGeom prst="rect">
            <a:avLst/>
          </a:prstGeom>
          <a:noFill/>
          <a:ln>
            <a:noFill/>
          </a:ln>
        </p:spPr>
        <p:txBody>
          <a:bodyPr spcFirstLastPara="1" vert="horz" wrap="square" lIns="121900" tIns="121900" rIns="121900" bIns="121900" rtlCol="0" anchor="t" anchorCtr="0">
            <a:normAutofit fontScale="92500" lnSpcReduction="10000"/>
          </a:bodyPr>
          <a:lstStyle/>
          <a:p>
            <a:pPr marL="0" indent="0">
              <a:buNone/>
            </a:pPr>
            <a:r>
              <a:rPr lang="en" sz="1867">
                <a:solidFill>
                  <a:srgbClr val="000000"/>
                </a:solidFill>
                <a:latin typeface="Consolas"/>
                <a:ea typeface="Consolas"/>
                <a:cs typeface="Consolas"/>
                <a:sym typeface="Consolas"/>
              </a:rPr>
              <a:t>wordcount.sub</a:t>
            </a:r>
            <a:endParaRPr sz="1867">
              <a:solidFill>
                <a:srgbClr val="000000"/>
              </a:solidFill>
              <a:latin typeface="Consolas"/>
              <a:ea typeface="Consolas"/>
              <a:cs typeface="Consolas"/>
              <a:sym typeface="Consolas"/>
            </a:endParaRPr>
          </a:p>
          <a:p>
            <a:pPr marL="0" indent="0">
              <a:spcBef>
                <a:spcPts val="800"/>
              </a:spcBef>
              <a:buNone/>
            </a:pPr>
            <a:r>
              <a:rPr lang="en" sz="1867">
                <a:solidFill>
                  <a:srgbClr val="000000"/>
                </a:solidFill>
                <a:latin typeface="Consolas"/>
                <a:ea typeface="Consolas"/>
                <a:cs typeface="Consolas"/>
                <a:sym typeface="Consolas"/>
              </a:rPr>
              <a:t>wordcount.py</a:t>
            </a:r>
            <a:endParaRPr sz="1867">
              <a:solidFill>
                <a:srgbClr val="000000"/>
              </a:solidFill>
              <a:latin typeface="Consolas"/>
              <a:ea typeface="Consolas"/>
              <a:cs typeface="Consolas"/>
              <a:sym typeface="Consolas"/>
            </a:endParaRPr>
          </a:p>
          <a:p>
            <a:pPr marL="0" indent="0">
              <a:spcBef>
                <a:spcPts val="800"/>
              </a:spcBef>
              <a:buNone/>
            </a:pPr>
            <a:r>
              <a:rPr lang="en" sz="1867">
                <a:solidFill>
                  <a:srgbClr val="000000"/>
                </a:solidFill>
                <a:latin typeface="Consolas"/>
                <a:ea typeface="Consolas"/>
                <a:cs typeface="Consolas"/>
                <a:sym typeface="Consolas"/>
              </a:rPr>
              <a:t>input/</a:t>
            </a:r>
            <a:endParaRPr sz="1867">
              <a:solidFill>
                <a:srgbClr val="000000"/>
              </a:solidFill>
              <a:latin typeface="Consolas"/>
              <a:ea typeface="Consolas"/>
              <a:cs typeface="Consolas"/>
              <a:sym typeface="Consolas"/>
            </a:endParaRPr>
          </a:p>
          <a:p>
            <a:pPr indent="0">
              <a:buNone/>
            </a:pPr>
            <a:r>
              <a:rPr lang="en" sz="1867">
                <a:solidFill>
                  <a:srgbClr val="000000"/>
                </a:solidFill>
                <a:latin typeface="Consolas"/>
                <a:ea typeface="Consolas"/>
                <a:cs typeface="Consolas"/>
                <a:sym typeface="Consolas"/>
              </a:rPr>
              <a:t>  Dracula.txt</a:t>
            </a:r>
            <a:endParaRPr sz="1867">
              <a:solidFill>
                <a:srgbClr val="000000"/>
              </a:solidFill>
              <a:latin typeface="Consolas"/>
              <a:ea typeface="Consolas"/>
              <a:cs typeface="Consolas"/>
              <a:sym typeface="Consolas"/>
            </a:endParaRPr>
          </a:p>
          <a:p>
            <a:pPr indent="0">
              <a:buNone/>
            </a:pPr>
            <a:r>
              <a:rPr lang="en" sz="1867">
                <a:solidFill>
                  <a:srgbClr val="000000"/>
                </a:solidFill>
                <a:latin typeface="Consolas"/>
                <a:ea typeface="Consolas"/>
                <a:cs typeface="Consolas"/>
                <a:sym typeface="Consolas"/>
              </a:rPr>
              <a:t>  ...</a:t>
            </a:r>
            <a:endParaRPr sz="1867">
              <a:solidFill>
                <a:srgbClr val="000000"/>
              </a:solidFill>
              <a:latin typeface="Consolas"/>
              <a:ea typeface="Consolas"/>
              <a:cs typeface="Consolas"/>
              <a:sym typeface="Consolas"/>
            </a:endParaRPr>
          </a:p>
          <a:p>
            <a:pPr marL="0" indent="0">
              <a:buNone/>
            </a:pPr>
            <a:r>
              <a:rPr lang="en" sz="1867">
                <a:solidFill>
                  <a:srgbClr val="000000"/>
                </a:solidFill>
                <a:latin typeface="Consolas"/>
                <a:ea typeface="Consolas"/>
                <a:cs typeface="Consolas"/>
                <a:sym typeface="Consolas"/>
              </a:rPr>
              <a:t>output/</a:t>
            </a:r>
            <a:endParaRPr sz="1867">
              <a:solidFill>
                <a:srgbClr val="000000"/>
              </a:solidFill>
              <a:latin typeface="Consolas"/>
              <a:ea typeface="Consolas"/>
              <a:cs typeface="Consolas"/>
              <a:sym typeface="Consolas"/>
            </a:endParaRPr>
          </a:p>
          <a:p>
            <a:pPr indent="0">
              <a:buNone/>
            </a:pPr>
            <a:r>
              <a:rPr lang="en" sz="1867">
                <a:solidFill>
                  <a:srgbClr val="000000"/>
                </a:solidFill>
                <a:latin typeface="Consolas"/>
                <a:ea typeface="Consolas"/>
                <a:cs typeface="Consolas"/>
                <a:sym typeface="Consolas"/>
              </a:rPr>
              <a:t>  count.Dracula.txt</a:t>
            </a:r>
            <a:endParaRPr sz="1867">
              <a:solidFill>
                <a:srgbClr val="000000"/>
              </a:solidFill>
              <a:latin typeface="Consolas"/>
              <a:ea typeface="Consolas"/>
              <a:cs typeface="Consolas"/>
              <a:sym typeface="Consolas"/>
            </a:endParaRPr>
          </a:p>
          <a:p>
            <a:pPr indent="0">
              <a:buNone/>
            </a:pPr>
            <a:r>
              <a:rPr lang="en" sz="1867">
                <a:solidFill>
                  <a:srgbClr val="000000"/>
                </a:solidFill>
                <a:latin typeface="Consolas"/>
                <a:ea typeface="Consolas"/>
                <a:cs typeface="Consolas"/>
                <a:sym typeface="Consolas"/>
              </a:rPr>
              <a:t>  ...</a:t>
            </a:r>
            <a:endParaRPr sz="1867">
              <a:solidFill>
                <a:srgbClr val="000000"/>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log/</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job.0.log</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errout/</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job.0.out</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job.0.err</a:t>
            </a:r>
            <a:endParaRPr sz="1867" b="1">
              <a:solidFill>
                <a:srgbClr val="0600FE"/>
              </a:solidFill>
              <a:latin typeface="Consolas"/>
              <a:ea typeface="Consolas"/>
              <a:cs typeface="Consolas"/>
              <a:sym typeface="Consolas"/>
            </a:endParaRPr>
          </a:p>
          <a:p>
            <a:pPr marL="0" indent="0">
              <a:buNone/>
            </a:pPr>
            <a:r>
              <a:rPr lang="en" sz="1867" b="1">
                <a:solidFill>
                  <a:srgbClr val="0600FE"/>
                </a:solidFill>
                <a:latin typeface="Consolas"/>
                <a:ea typeface="Consolas"/>
                <a:cs typeface="Consolas"/>
                <a:sym typeface="Consolas"/>
              </a:rPr>
              <a:t>  ...</a:t>
            </a:r>
            <a:endParaRPr/>
          </a:p>
        </p:txBody>
      </p:sp>
      <p:sp>
        <p:nvSpPr>
          <p:cNvPr id="226" name="Google Shape;226;p40"/>
          <p:cNvSpPr txBox="1"/>
          <p:nvPr/>
        </p:nvSpPr>
        <p:spPr>
          <a:xfrm>
            <a:off x="6046100" y="1688434"/>
            <a:ext cx="5376400" cy="3115621"/>
          </a:xfrm>
          <a:prstGeom prst="rect">
            <a:avLst/>
          </a:prstGeom>
          <a:noFill/>
          <a:ln>
            <a:noFill/>
          </a:ln>
        </p:spPr>
        <p:txBody>
          <a:bodyPr spcFirstLastPara="1" wrap="square" lIns="121900" tIns="121900" rIns="121900" bIns="121900" anchor="t" anchorCtr="0">
            <a:spAutoFit/>
          </a:bodyPr>
          <a:lstStyle/>
          <a:p>
            <a:pPr>
              <a:lnSpc>
                <a:spcPct val="98181"/>
              </a:lnSpc>
              <a:buClr>
                <a:srgbClr val="000000"/>
              </a:buClr>
              <a:buSzPts val="1800"/>
            </a:pPr>
            <a:r>
              <a:rPr lang="en" sz="2400">
                <a:solidFill>
                  <a:srgbClr val="000000"/>
                </a:solidFill>
                <a:latin typeface="Arial"/>
                <a:ea typeface="Arial"/>
                <a:cs typeface="Arial"/>
                <a:sym typeface="Arial"/>
              </a:rPr>
              <a:t>There are </a:t>
            </a:r>
            <a:r>
              <a:rPr lang="en" sz="2400" b="1" i="1">
                <a:solidFill>
                  <a:srgbClr val="000000"/>
                </a:solidFill>
                <a:latin typeface="Arial"/>
                <a:ea typeface="Arial"/>
                <a:cs typeface="Arial"/>
                <a:sym typeface="Arial"/>
              </a:rPr>
              <a:t>additional</a:t>
            </a:r>
            <a:r>
              <a:rPr lang="en" sz="2400">
                <a:solidFill>
                  <a:srgbClr val="000000"/>
                </a:solidFill>
                <a:latin typeface="Arial"/>
                <a:ea typeface="Arial"/>
                <a:cs typeface="Arial"/>
                <a:sym typeface="Arial"/>
              </a:rPr>
              <a:t> files that will be produced by the job as well that we should consider – the HTCondor log, stdout and stderr. We’ll put these into two folders. </a:t>
            </a:r>
            <a:endParaRPr sz="2400">
              <a:solidFill>
                <a:srgbClr val="000000"/>
              </a:solidFill>
              <a:latin typeface="Arial"/>
              <a:ea typeface="Arial"/>
              <a:cs typeface="Arial"/>
              <a:sym typeface="Arial"/>
            </a:endParaRPr>
          </a:p>
          <a:p>
            <a:pPr>
              <a:lnSpc>
                <a:spcPct val="98181"/>
              </a:lnSpc>
              <a:spcBef>
                <a:spcPts val="1600"/>
              </a:spcBef>
              <a:buClr>
                <a:srgbClr val="000000"/>
              </a:buClr>
              <a:buSzPts val="1800"/>
            </a:pPr>
            <a:endParaRPr sz="2400">
              <a:solidFill>
                <a:srgbClr val="000000"/>
              </a:solidFill>
              <a:latin typeface="Arial"/>
              <a:ea typeface="Arial"/>
              <a:cs typeface="Arial"/>
              <a:sym typeface="Arial"/>
            </a:endParaRPr>
          </a:p>
          <a:p>
            <a:pPr>
              <a:spcBef>
                <a:spcPts val="1600"/>
              </a:spcBef>
              <a:buClr>
                <a:srgbClr val="000000"/>
              </a:buClr>
              <a:buSzPts val="1400"/>
            </a:pPr>
            <a:endParaRPr sz="1867">
              <a:solidFill>
                <a:srgbClr val="000000"/>
              </a:solidFill>
              <a:latin typeface="Open Sans"/>
              <a:ea typeface="Open Sans"/>
              <a:cs typeface="Open Sans"/>
              <a:sym typeface="Open Sans"/>
            </a:endParaRPr>
          </a:p>
        </p:txBody>
      </p:sp>
      <p:sp>
        <p:nvSpPr>
          <p:cNvPr id="2" name="Slide Number Placeholder 1">
            <a:extLst>
              <a:ext uri="{FF2B5EF4-FFF2-40B4-BE49-F238E27FC236}">
                <a16:creationId xmlns:a16="http://schemas.microsoft.com/office/drawing/2014/main" id="{25573304-7234-DA5A-489A-51ACB7BF4DE2}"/>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3" name="Picture 2">
            <a:extLst>
              <a:ext uri="{FF2B5EF4-FFF2-40B4-BE49-F238E27FC236}">
                <a16:creationId xmlns:a16="http://schemas.microsoft.com/office/drawing/2014/main" id="{4342678C-3A22-76F3-3771-B84D22438B6A}"/>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Coordinate </a:t>
            </a:r>
            <a:r>
              <a:rPr lang="en" b="1" dirty="0" err="1"/>
              <a:t>HTCondor</a:t>
            </a:r>
            <a:r>
              <a:rPr lang="en" b="1" dirty="0"/>
              <a:t> and File Structure</a:t>
            </a:r>
            <a:endParaRPr b="1" dirty="0"/>
          </a:p>
        </p:txBody>
      </p:sp>
      <p:sp>
        <p:nvSpPr>
          <p:cNvPr id="232" name="Google Shape;232;p41"/>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lnSpc>
                <a:spcPct val="95000"/>
              </a:lnSpc>
              <a:buSzPts val="770"/>
              <a:buNone/>
            </a:pPr>
            <a:r>
              <a:rPr lang="en" sz="1813">
                <a:solidFill>
                  <a:srgbClr val="000000"/>
                </a:solidFill>
                <a:latin typeface="Consolas"/>
                <a:ea typeface="Consolas"/>
                <a:cs typeface="Consolas"/>
                <a:sym typeface="Consolas"/>
              </a:rPr>
              <a:t>wordcount.sub</a:t>
            </a:r>
            <a:endParaRPr sz="1813">
              <a:solidFill>
                <a:srgbClr val="000000"/>
              </a:solidFill>
              <a:latin typeface="Consolas"/>
              <a:ea typeface="Consolas"/>
              <a:cs typeface="Consolas"/>
              <a:sym typeface="Consolas"/>
            </a:endParaRPr>
          </a:p>
          <a:p>
            <a:pPr marL="0" indent="0">
              <a:lnSpc>
                <a:spcPct val="95000"/>
              </a:lnSpc>
              <a:spcBef>
                <a:spcPts val="800"/>
              </a:spcBef>
              <a:buSzPts val="770"/>
              <a:buNone/>
            </a:pPr>
            <a:r>
              <a:rPr lang="en" sz="1813">
                <a:solidFill>
                  <a:srgbClr val="000000"/>
                </a:solidFill>
                <a:latin typeface="Consolas"/>
                <a:ea typeface="Consolas"/>
                <a:cs typeface="Consolas"/>
                <a:sym typeface="Consolas"/>
              </a:rPr>
              <a:t>wordcount.py</a:t>
            </a:r>
            <a:endParaRPr sz="1813">
              <a:solidFill>
                <a:srgbClr val="000000"/>
              </a:solidFill>
              <a:latin typeface="Consolas"/>
              <a:ea typeface="Consolas"/>
              <a:cs typeface="Consolas"/>
              <a:sym typeface="Consolas"/>
            </a:endParaRPr>
          </a:p>
          <a:p>
            <a:pPr marL="0" indent="0">
              <a:lnSpc>
                <a:spcPct val="95000"/>
              </a:lnSpc>
              <a:spcBef>
                <a:spcPts val="800"/>
              </a:spcBef>
              <a:buSzPts val="770"/>
              <a:buNone/>
            </a:pPr>
            <a:r>
              <a:rPr lang="en" sz="1813" b="1">
                <a:solidFill>
                  <a:srgbClr val="0600FE"/>
                </a:solidFill>
                <a:latin typeface="Consolas"/>
                <a:ea typeface="Consolas"/>
                <a:cs typeface="Consolas"/>
                <a:sym typeface="Consolas"/>
              </a:rPr>
              <a:t>input/</a:t>
            </a:r>
            <a:endParaRPr sz="1813" b="1">
              <a:solidFill>
                <a:srgbClr val="0600FE"/>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Dracula.txt</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a:t>
            </a:r>
            <a:endParaRPr sz="1813">
              <a:solidFill>
                <a:srgbClr val="000000"/>
              </a:solidFill>
              <a:latin typeface="Consolas"/>
              <a:ea typeface="Consolas"/>
              <a:cs typeface="Consolas"/>
              <a:sym typeface="Consolas"/>
            </a:endParaRPr>
          </a:p>
          <a:p>
            <a:pPr marL="0" indent="0">
              <a:lnSpc>
                <a:spcPct val="95000"/>
              </a:lnSpc>
              <a:spcBef>
                <a:spcPts val="800"/>
              </a:spcBef>
              <a:buSzPts val="770"/>
              <a:buNone/>
            </a:pPr>
            <a:r>
              <a:rPr lang="en" sz="1813" b="1">
                <a:solidFill>
                  <a:srgbClr val="0600FE"/>
                </a:solidFill>
                <a:latin typeface="Consolas"/>
                <a:ea typeface="Consolas"/>
                <a:cs typeface="Consolas"/>
                <a:sym typeface="Consolas"/>
              </a:rPr>
              <a:t>output/</a:t>
            </a:r>
            <a:endParaRPr sz="1813" b="1">
              <a:solidFill>
                <a:srgbClr val="0600FE"/>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count.Dracula.txt</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a:t>
            </a:r>
            <a:endParaRPr sz="1813">
              <a:solidFill>
                <a:srgbClr val="000000"/>
              </a:solidFill>
              <a:latin typeface="Consolas"/>
              <a:ea typeface="Consolas"/>
              <a:cs typeface="Consolas"/>
              <a:sym typeface="Consolas"/>
            </a:endParaRPr>
          </a:p>
          <a:p>
            <a:pPr marL="0" indent="0">
              <a:lnSpc>
                <a:spcPct val="95000"/>
              </a:lnSpc>
              <a:spcBef>
                <a:spcPts val="800"/>
              </a:spcBef>
              <a:buSzPts val="770"/>
              <a:buNone/>
            </a:pPr>
            <a:r>
              <a:rPr lang="en" sz="1813" b="1">
                <a:solidFill>
                  <a:srgbClr val="0600FE"/>
                </a:solidFill>
                <a:latin typeface="Consolas"/>
                <a:ea typeface="Consolas"/>
                <a:cs typeface="Consolas"/>
                <a:sym typeface="Consolas"/>
              </a:rPr>
              <a:t>log/</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job.0.log</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a:t>
            </a:r>
            <a:endParaRPr sz="1813">
              <a:solidFill>
                <a:srgbClr val="000000"/>
              </a:solidFill>
              <a:latin typeface="Consolas"/>
              <a:ea typeface="Consolas"/>
              <a:cs typeface="Consolas"/>
              <a:sym typeface="Consolas"/>
            </a:endParaRPr>
          </a:p>
          <a:p>
            <a:pPr marL="0" indent="0">
              <a:lnSpc>
                <a:spcPct val="95000"/>
              </a:lnSpc>
              <a:spcBef>
                <a:spcPts val="800"/>
              </a:spcBef>
              <a:buSzPts val="770"/>
              <a:buNone/>
            </a:pPr>
            <a:r>
              <a:rPr lang="en" sz="1813" b="1">
                <a:solidFill>
                  <a:srgbClr val="0600FE"/>
                </a:solidFill>
                <a:latin typeface="Consolas"/>
                <a:ea typeface="Consolas"/>
                <a:cs typeface="Consolas"/>
                <a:sym typeface="Consolas"/>
              </a:rPr>
              <a:t>errout/</a:t>
            </a:r>
            <a:endParaRPr sz="1813" b="1">
              <a:solidFill>
                <a:srgbClr val="0600FE"/>
              </a:solidFill>
              <a:latin typeface="Consolas"/>
              <a:ea typeface="Consolas"/>
              <a:cs typeface="Consolas"/>
              <a:sym typeface="Consolas"/>
            </a:endParaRPr>
          </a:p>
          <a:p>
            <a:pPr indent="0">
              <a:lnSpc>
                <a:spcPct val="95000"/>
              </a:lnSpc>
              <a:buSzPts val="770"/>
              <a:buNone/>
            </a:pPr>
            <a:r>
              <a:rPr lang="en" sz="1813" b="1">
                <a:solidFill>
                  <a:srgbClr val="0600FE"/>
                </a:solidFill>
                <a:latin typeface="Consolas"/>
                <a:ea typeface="Consolas"/>
                <a:cs typeface="Consolas"/>
                <a:sym typeface="Consolas"/>
              </a:rPr>
              <a:t>  </a:t>
            </a:r>
            <a:r>
              <a:rPr lang="en" sz="1813">
                <a:solidFill>
                  <a:srgbClr val="000000"/>
                </a:solidFill>
                <a:latin typeface="Consolas"/>
                <a:ea typeface="Consolas"/>
                <a:cs typeface="Consolas"/>
                <a:sym typeface="Consolas"/>
              </a:rPr>
              <a:t>job.0.out</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job.0.err</a:t>
            </a:r>
            <a:endParaRPr sz="1813">
              <a:solidFill>
                <a:srgbClr val="000000"/>
              </a:solidFill>
              <a:latin typeface="Consolas"/>
              <a:ea typeface="Consolas"/>
              <a:cs typeface="Consolas"/>
              <a:sym typeface="Consolas"/>
            </a:endParaRPr>
          </a:p>
          <a:p>
            <a:pPr indent="0">
              <a:lnSpc>
                <a:spcPct val="95000"/>
              </a:lnSpc>
              <a:buSzPts val="770"/>
              <a:buNone/>
            </a:pPr>
            <a:r>
              <a:rPr lang="en" sz="1813">
                <a:solidFill>
                  <a:srgbClr val="000000"/>
                </a:solidFill>
                <a:latin typeface="Consolas"/>
                <a:ea typeface="Consolas"/>
                <a:cs typeface="Consolas"/>
                <a:sym typeface="Consolas"/>
              </a:rPr>
              <a:t>  ...</a:t>
            </a:r>
            <a:endParaRPr sz="1813">
              <a:solidFill>
                <a:srgbClr val="000000"/>
              </a:solidFill>
            </a:endParaRPr>
          </a:p>
        </p:txBody>
      </p:sp>
      <p:sp>
        <p:nvSpPr>
          <p:cNvPr id="233" name="Google Shape;233;p41"/>
          <p:cNvSpPr txBox="1"/>
          <p:nvPr/>
        </p:nvSpPr>
        <p:spPr>
          <a:xfrm>
            <a:off x="5392616" y="1688233"/>
            <a:ext cx="6383684" cy="4690800"/>
          </a:xfrm>
          <a:prstGeom prst="rect">
            <a:avLst/>
          </a:prstGeom>
          <a:solidFill>
            <a:srgbClr val="FCE5CD"/>
          </a:solidFill>
          <a:ln>
            <a:noFill/>
          </a:ln>
        </p:spPr>
        <p:txBody>
          <a:bodyPr spcFirstLastPara="1" wrap="square" lIns="121900" tIns="121900" rIns="121900" bIns="121900" anchor="t" anchorCtr="0">
            <a:noAutofit/>
          </a:bodyPr>
          <a:lstStyle/>
          <a:p>
            <a:pPr>
              <a:lnSpc>
                <a:spcPct val="115000"/>
              </a:lnSpc>
            </a:pPr>
            <a:r>
              <a:rPr lang="en" dirty="0">
                <a:latin typeface="Consolas"/>
                <a:ea typeface="Consolas"/>
                <a:cs typeface="Consolas"/>
                <a:sym typeface="Consolas"/>
              </a:rPr>
              <a:t># submit file name: </a:t>
            </a:r>
            <a:r>
              <a:rPr lang="en" dirty="0" err="1">
                <a:latin typeface="Consolas"/>
                <a:ea typeface="Consolas"/>
                <a:cs typeface="Consolas"/>
                <a:sym typeface="Consolas"/>
              </a:rPr>
              <a:t>wordcount.submit</a:t>
            </a: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executable = </a:t>
            </a:r>
            <a:r>
              <a:rPr lang="en" dirty="0" err="1">
                <a:latin typeface="Consolas"/>
                <a:ea typeface="Consolas"/>
                <a:cs typeface="Consolas"/>
                <a:sym typeface="Consolas"/>
              </a:rPr>
              <a:t>wordcount.py</a:t>
            </a:r>
            <a:r>
              <a:rPr lang="en" dirty="0">
                <a:latin typeface="Consolas"/>
                <a:ea typeface="Consolas"/>
                <a:cs typeface="Consolas"/>
                <a:sym typeface="Consolas"/>
              </a:rPr>
              <a:t> </a:t>
            </a: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arguments = </a:t>
            </a:r>
            <a:r>
              <a:rPr lang="en" dirty="0" err="1">
                <a:latin typeface="Consolas"/>
                <a:ea typeface="Consolas"/>
                <a:cs typeface="Consolas"/>
                <a:sym typeface="Consolas"/>
              </a:rPr>
              <a:t>Dracula.txt</a:t>
            </a:r>
            <a:endParaRPr dirty="0">
              <a:latin typeface="Consolas"/>
              <a:ea typeface="Consolas"/>
              <a:cs typeface="Consolas"/>
              <a:sym typeface="Consolas"/>
            </a:endParaRPr>
          </a:p>
          <a:p>
            <a:pPr>
              <a:lnSpc>
                <a:spcPct val="115000"/>
              </a:lnSpc>
            </a:pPr>
            <a:endParaRPr dirty="0">
              <a:latin typeface="Consolas"/>
              <a:ea typeface="Consolas"/>
              <a:cs typeface="Consolas"/>
              <a:sym typeface="Consolas"/>
            </a:endParaRPr>
          </a:p>
          <a:p>
            <a:pPr>
              <a:lnSpc>
                <a:spcPct val="115000"/>
              </a:lnSpc>
            </a:pPr>
            <a:r>
              <a:rPr lang="en" dirty="0" err="1">
                <a:latin typeface="Consolas"/>
                <a:ea typeface="Consolas"/>
                <a:cs typeface="Consolas"/>
                <a:sym typeface="Consolas"/>
              </a:rPr>
              <a:t>transfer_input_files</a:t>
            </a:r>
            <a:r>
              <a:rPr lang="en" dirty="0">
                <a:latin typeface="Consolas"/>
                <a:ea typeface="Consolas"/>
                <a:cs typeface="Consolas"/>
                <a:sym typeface="Consolas"/>
              </a:rPr>
              <a:t> = </a:t>
            </a:r>
            <a:r>
              <a:rPr lang="en" b="1" dirty="0">
                <a:solidFill>
                  <a:srgbClr val="0600FE"/>
                </a:solidFill>
                <a:latin typeface="Consolas"/>
                <a:ea typeface="Consolas"/>
                <a:cs typeface="Consolas"/>
                <a:sym typeface="Consolas"/>
              </a:rPr>
              <a:t>inputs/</a:t>
            </a:r>
            <a:r>
              <a:rPr lang="en" dirty="0" err="1">
                <a:latin typeface="Consolas"/>
                <a:ea typeface="Consolas"/>
                <a:cs typeface="Consolas"/>
                <a:sym typeface="Consolas"/>
              </a:rPr>
              <a:t>Dracula.txt</a:t>
            </a:r>
            <a:endParaRPr dirty="0">
              <a:latin typeface="Consolas"/>
              <a:ea typeface="Consolas"/>
              <a:cs typeface="Consolas"/>
              <a:sym typeface="Consolas"/>
            </a:endParaRPr>
          </a:p>
          <a:p>
            <a:pPr>
              <a:lnSpc>
                <a:spcPct val="115000"/>
              </a:lnSpc>
            </a:pPr>
            <a:r>
              <a:rPr lang="en" b="1" dirty="0" err="1">
                <a:latin typeface="Consolas"/>
                <a:ea typeface="Consolas"/>
                <a:cs typeface="Consolas"/>
                <a:sym typeface="Consolas"/>
              </a:rPr>
              <a:t>transfer_output_remaps</a:t>
            </a:r>
            <a:r>
              <a:rPr lang="en" dirty="0">
                <a:latin typeface="Consolas"/>
                <a:ea typeface="Consolas"/>
                <a:cs typeface="Consolas"/>
                <a:sym typeface="Consolas"/>
              </a:rPr>
              <a:t> = \</a:t>
            </a: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 “</a:t>
            </a:r>
            <a:r>
              <a:rPr lang="en" dirty="0" err="1">
                <a:latin typeface="Consolas"/>
                <a:ea typeface="Consolas"/>
                <a:cs typeface="Consolas"/>
                <a:sym typeface="Consolas"/>
              </a:rPr>
              <a:t>count.Dracula.txt</a:t>
            </a:r>
            <a:r>
              <a:rPr lang="en" dirty="0">
                <a:latin typeface="Consolas"/>
                <a:ea typeface="Consolas"/>
                <a:cs typeface="Consolas"/>
                <a:sym typeface="Consolas"/>
              </a:rPr>
              <a:t> = </a:t>
            </a:r>
            <a:r>
              <a:rPr lang="en" b="1" dirty="0">
                <a:solidFill>
                  <a:srgbClr val="0600FE"/>
                </a:solidFill>
                <a:latin typeface="Consolas"/>
                <a:ea typeface="Consolas"/>
                <a:cs typeface="Consolas"/>
                <a:sym typeface="Consolas"/>
              </a:rPr>
              <a:t>outputs/</a:t>
            </a:r>
            <a:r>
              <a:rPr lang="en" dirty="0" err="1">
                <a:latin typeface="Consolas"/>
                <a:ea typeface="Consolas"/>
                <a:cs typeface="Consolas"/>
                <a:sym typeface="Consolas"/>
              </a:rPr>
              <a:t>count.Dracula.txt</a:t>
            </a:r>
            <a:r>
              <a:rPr lang="en" dirty="0">
                <a:latin typeface="Consolas"/>
                <a:ea typeface="Consolas"/>
                <a:cs typeface="Consolas"/>
                <a:sym typeface="Consolas"/>
              </a:rPr>
              <a:t>”</a:t>
            </a:r>
            <a:endParaRPr dirty="0">
              <a:latin typeface="Consolas"/>
              <a:ea typeface="Consolas"/>
              <a:cs typeface="Consolas"/>
              <a:sym typeface="Consolas"/>
            </a:endParaRPr>
          </a:p>
          <a:p>
            <a:pPr>
              <a:lnSpc>
                <a:spcPct val="115000"/>
              </a:lnSpc>
            </a:pP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log = </a:t>
            </a:r>
            <a:r>
              <a:rPr lang="en" b="1" dirty="0">
                <a:solidFill>
                  <a:srgbClr val="0600FE"/>
                </a:solidFill>
                <a:latin typeface="Consolas"/>
                <a:ea typeface="Consolas"/>
                <a:cs typeface="Consolas"/>
                <a:sym typeface="Consolas"/>
              </a:rPr>
              <a:t>logs/</a:t>
            </a:r>
            <a:r>
              <a:rPr lang="en" dirty="0">
                <a:latin typeface="Consolas"/>
                <a:ea typeface="Consolas"/>
                <a:cs typeface="Consolas"/>
                <a:sym typeface="Consolas"/>
              </a:rPr>
              <a:t>$(</a:t>
            </a:r>
            <a:r>
              <a:rPr lang="en" dirty="0" err="1">
                <a:latin typeface="Consolas"/>
                <a:ea typeface="Consolas"/>
                <a:cs typeface="Consolas"/>
                <a:sym typeface="Consolas"/>
              </a:rPr>
              <a:t>ProcId</a:t>
            </a:r>
            <a:r>
              <a:rPr lang="en" dirty="0">
                <a:latin typeface="Consolas"/>
                <a:ea typeface="Consolas"/>
                <a:cs typeface="Consolas"/>
                <a:sym typeface="Consolas"/>
              </a:rPr>
              <a:t>).log</a:t>
            </a: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error = </a:t>
            </a:r>
            <a:r>
              <a:rPr lang="en" b="1" dirty="0" err="1">
                <a:solidFill>
                  <a:srgbClr val="0600FE"/>
                </a:solidFill>
                <a:latin typeface="Consolas"/>
                <a:ea typeface="Consolas"/>
                <a:cs typeface="Consolas"/>
                <a:sym typeface="Consolas"/>
              </a:rPr>
              <a:t>errout</a:t>
            </a:r>
            <a:r>
              <a:rPr lang="en" b="1" dirty="0">
                <a:solidFill>
                  <a:srgbClr val="0600FE"/>
                </a:solidFill>
                <a:latin typeface="Consolas"/>
                <a:ea typeface="Consolas"/>
                <a:cs typeface="Consolas"/>
                <a:sym typeface="Consolas"/>
              </a:rPr>
              <a:t>/</a:t>
            </a:r>
            <a:r>
              <a:rPr lang="en" dirty="0">
                <a:latin typeface="Consolas"/>
                <a:ea typeface="Consolas"/>
                <a:cs typeface="Consolas"/>
                <a:sym typeface="Consolas"/>
              </a:rPr>
              <a:t>$(</a:t>
            </a:r>
            <a:r>
              <a:rPr lang="en" dirty="0" err="1">
                <a:latin typeface="Consolas"/>
                <a:ea typeface="Consolas"/>
                <a:cs typeface="Consolas"/>
                <a:sym typeface="Consolas"/>
              </a:rPr>
              <a:t>ProcId</a:t>
            </a:r>
            <a:r>
              <a:rPr lang="en" dirty="0">
                <a:latin typeface="Consolas"/>
                <a:ea typeface="Consolas"/>
                <a:cs typeface="Consolas"/>
                <a:sym typeface="Consolas"/>
              </a:rPr>
              <a:t>).err</a:t>
            </a: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output = </a:t>
            </a:r>
            <a:r>
              <a:rPr lang="en" b="1" dirty="0" err="1">
                <a:solidFill>
                  <a:srgbClr val="0600FE"/>
                </a:solidFill>
                <a:latin typeface="Consolas"/>
                <a:ea typeface="Consolas"/>
                <a:cs typeface="Consolas"/>
                <a:sym typeface="Consolas"/>
              </a:rPr>
              <a:t>errout</a:t>
            </a:r>
            <a:r>
              <a:rPr lang="en" b="1" dirty="0">
                <a:solidFill>
                  <a:srgbClr val="0600FE"/>
                </a:solidFill>
                <a:latin typeface="Consolas"/>
                <a:ea typeface="Consolas"/>
                <a:cs typeface="Consolas"/>
                <a:sym typeface="Consolas"/>
              </a:rPr>
              <a:t>/</a:t>
            </a:r>
            <a:r>
              <a:rPr lang="en" dirty="0">
                <a:latin typeface="Consolas"/>
                <a:ea typeface="Consolas"/>
                <a:cs typeface="Consolas"/>
                <a:sym typeface="Consolas"/>
              </a:rPr>
              <a:t>$(</a:t>
            </a:r>
            <a:r>
              <a:rPr lang="en" dirty="0" err="1">
                <a:latin typeface="Consolas"/>
                <a:ea typeface="Consolas"/>
                <a:cs typeface="Consolas"/>
                <a:sym typeface="Consolas"/>
              </a:rPr>
              <a:t>ProcId</a:t>
            </a:r>
            <a:r>
              <a:rPr lang="en" dirty="0">
                <a:latin typeface="Consolas"/>
                <a:ea typeface="Consolas"/>
                <a:cs typeface="Consolas"/>
                <a:sym typeface="Consolas"/>
              </a:rPr>
              <a:t>).out</a:t>
            </a:r>
            <a:endParaRPr dirty="0">
              <a:latin typeface="Consolas"/>
              <a:ea typeface="Consolas"/>
              <a:cs typeface="Consolas"/>
              <a:sym typeface="Consolas"/>
            </a:endParaRPr>
          </a:p>
          <a:p>
            <a:pPr>
              <a:lnSpc>
                <a:spcPct val="115000"/>
              </a:lnSpc>
            </a:pPr>
            <a:endParaRPr dirty="0">
              <a:latin typeface="Consolas"/>
              <a:ea typeface="Consolas"/>
              <a:cs typeface="Consolas"/>
              <a:sym typeface="Consolas"/>
            </a:endParaRPr>
          </a:p>
          <a:p>
            <a:pPr>
              <a:lnSpc>
                <a:spcPct val="115000"/>
              </a:lnSpc>
            </a:pPr>
            <a:r>
              <a:rPr lang="en" dirty="0">
                <a:latin typeface="Consolas"/>
                <a:ea typeface="Consolas"/>
                <a:cs typeface="Consolas"/>
                <a:sym typeface="Consolas"/>
              </a:rPr>
              <a:t>queue 1</a:t>
            </a:r>
            <a:endParaRPr dirty="0">
              <a:latin typeface="Consolas"/>
              <a:ea typeface="Consolas"/>
              <a:cs typeface="Consolas"/>
              <a:sym typeface="Consolas"/>
            </a:endParaRPr>
          </a:p>
        </p:txBody>
      </p:sp>
      <p:sp>
        <p:nvSpPr>
          <p:cNvPr id="2" name="Slide Number Placeholder 1">
            <a:extLst>
              <a:ext uri="{FF2B5EF4-FFF2-40B4-BE49-F238E27FC236}">
                <a16:creationId xmlns:a16="http://schemas.microsoft.com/office/drawing/2014/main" id="{4C6C6BD9-21C7-A37C-B1FC-E3606B919D02}"/>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3" name="Picture 2">
            <a:extLst>
              <a:ext uri="{FF2B5EF4-FFF2-40B4-BE49-F238E27FC236}">
                <a16:creationId xmlns:a16="http://schemas.microsoft.com/office/drawing/2014/main" id="{ED46249C-A8C6-AD96-C27D-9AE67136EC4B}"/>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2"/>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err="1"/>
              <a:t>HTCondor</a:t>
            </a:r>
            <a:r>
              <a:rPr lang="en" b="1" dirty="0"/>
              <a:t> Options for Organizing Files</a:t>
            </a:r>
            <a:endParaRPr b="1" dirty="0"/>
          </a:p>
        </p:txBody>
      </p:sp>
      <p:graphicFrame>
        <p:nvGraphicFramePr>
          <p:cNvPr id="239" name="Google Shape;239;p42"/>
          <p:cNvGraphicFramePr/>
          <p:nvPr>
            <p:extLst>
              <p:ext uri="{D42A27DB-BD31-4B8C-83A1-F6EECF244321}">
                <p14:modId xmlns:p14="http://schemas.microsoft.com/office/powerpoint/2010/main" val="537699999"/>
              </p:ext>
            </p:extLst>
          </p:nvPr>
        </p:nvGraphicFramePr>
        <p:xfrm>
          <a:off x="235039" y="1536567"/>
          <a:ext cx="11736530" cy="4274700"/>
        </p:xfrm>
        <a:graphic>
          <a:graphicData uri="http://schemas.openxmlformats.org/drawingml/2006/table">
            <a:tbl>
              <a:tblPr>
                <a:noFill/>
              </a:tblPr>
              <a:tblGrid>
                <a:gridCol w="4943033">
                  <a:extLst>
                    <a:ext uri="{9D8B030D-6E8A-4147-A177-3AD203B41FA5}">
                      <a16:colId xmlns:a16="http://schemas.microsoft.com/office/drawing/2014/main" val="20000"/>
                    </a:ext>
                  </a:extLst>
                </a:gridCol>
                <a:gridCol w="2781949">
                  <a:extLst>
                    <a:ext uri="{9D8B030D-6E8A-4147-A177-3AD203B41FA5}">
                      <a16:colId xmlns:a16="http://schemas.microsoft.com/office/drawing/2014/main" val="20001"/>
                    </a:ext>
                  </a:extLst>
                </a:gridCol>
                <a:gridCol w="4011548">
                  <a:extLst>
                    <a:ext uri="{9D8B030D-6E8A-4147-A177-3AD203B41FA5}">
                      <a16:colId xmlns:a16="http://schemas.microsoft.com/office/drawing/2014/main" val="20002"/>
                    </a:ext>
                  </a:extLst>
                </a:gridCol>
              </a:tblGrid>
              <a:tr h="548600">
                <a:tc>
                  <a:txBody>
                    <a:bodyPr/>
                    <a:lstStyle/>
                    <a:p>
                      <a:pPr marL="0" marR="0" lvl="0" indent="0" algn="l" rtl="0">
                        <a:lnSpc>
                          <a:spcPct val="100000"/>
                        </a:lnSpc>
                        <a:spcBef>
                          <a:spcPts val="0"/>
                        </a:spcBef>
                        <a:spcAft>
                          <a:spcPts val="0"/>
                        </a:spcAft>
                        <a:buClr>
                          <a:srgbClr val="000000"/>
                        </a:buClr>
                        <a:buSzPts val="1500"/>
                        <a:buFont typeface="Arial"/>
                        <a:buNone/>
                      </a:pPr>
                      <a:r>
                        <a:rPr lang="en" sz="2000" b="1" u="none" strike="noStrike" cap="none"/>
                        <a:t>Syntax</a:t>
                      </a:r>
                      <a:endParaRPr sz="2000" b="1" u="none" strike="noStrike" cap="none"/>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500"/>
                        <a:buFont typeface="Arial"/>
                        <a:buNone/>
                      </a:pPr>
                      <a:r>
                        <a:rPr lang="en" sz="2000" b="1" u="none" strike="noStrike" cap="none"/>
                        <a:t>Purpose</a:t>
                      </a:r>
                      <a:endParaRPr sz="2000" b="1" u="none" strike="noStrike" cap="none"/>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000000"/>
                        </a:buClr>
                        <a:buSzPts val="1500"/>
                        <a:buFont typeface="Arial"/>
                        <a:buNone/>
                      </a:pPr>
                      <a:r>
                        <a:rPr lang="en" sz="2000" b="1" u="none" strike="noStrike" cap="none" dirty="0"/>
                        <a:t>Features</a:t>
                      </a:r>
                      <a:endParaRPr sz="2000" b="1" u="none" strike="noStrike" cap="none"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1727160">
                <a:tc>
                  <a:txBody>
                    <a:bodyPr/>
                    <a:lstStyle/>
                    <a:p>
                      <a:pPr marL="0" marR="0" lvl="0" indent="0" algn="l" rtl="0">
                        <a:lnSpc>
                          <a:spcPct val="150000"/>
                        </a:lnSpc>
                        <a:spcBef>
                          <a:spcPts val="0"/>
                        </a:spcBef>
                        <a:spcAft>
                          <a:spcPts val="0"/>
                        </a:spcAft>
                        <a:buClr>
                          <a:srgbClr val="000000"/>
                        </a:buClr>
                        <a:buSzPts val="1400"/>
                        <a:buFont typeface="Arial"/>
                        <a:buNone/>
                      </a:pPr>
                      <a:r>
                        <a:rPr lang="en" sz="1900" u="none" strike="noStrike" cap="none" dirty="0" err="1">
                          <a:latin typeface="Consolas"/>
                          <a:ea typeface="Consolas"/>
                          <a:cs typeface="Consolas"/>
                          <a:sym typeface="Consolas"/>
                        </a:rPr>
                        <a:t>Transfer_output_remaps</a:t>
                      </a:r>
                      <a:r>
                        <a:rPr lang="en" sz="1900" u="none" strike="noStrike" cap="none" dirty="0">
                          <a:latin typeface="Consolas"/>
                          <a:ea typeface="Consolas"/>
                          <a:cs typeface="Consolas"/>
                          <a:sym typeface="Consolas"/>
                        </a:rPr>
                        <a:t> = </a:t>
                      </a:r>
                      <a:r>
                        <a:rPr lang="en" sz="1900" b="0" u="none" strike="noStrike" cap="none" dirty="0">
                          <a:latin typeface="Consolas"/>
                          <a:ea typeface="Consolas"/>
                          <a:cs typeface="Consolas"/>
                          <a:sym typeface="Consolas"/>
                        </a:rPr>
                        <a:t>“</a:t>
                      </a:r>
                      <a:r>
                        <a:rPr lang="en" sz="1900" b="0" u="none" strike="noStrike" cap="none" dirty="0">
                          <a:solidFill>
                            <a:schemeClr val="tx1"/>
                          </a:solidFill>
                          <a:latin typeface="Consolas"/>
                          <a:ea typeface="Consolas"/>
                          <a:cs typeface="Consolas"/>
                          <a:sym typeface="Consolas"/>
                        </a:rPr>
                        <a:t>file1.out=path/to/file1.out;</a:t>
                      </a:r>
                      <a:endParaRPr sz="1900" b="0" u="none" strike="noStrike" cap="none" dirty="0">
                        <a:solidFill>
                          <a:schemeClr val="tx1"/>
                        </a:solidFill>
                        <a:latin typeface="Consolas"/>
                        <a:ea typeface="Consolas"/>
                        <a:cs typeface="Consolas"/>
                        <a:sym typeface="Consolas"/>
                      </a:endParaRPr>
                    </a:p>
                    <a:p>
                      <a:pPr marL="0" marR="0" lvl="0" indent="0" algn="l" rtl="0">
                        <a:lnSpc>
                          <a:spcPct val="150000"/>
                        </a:lnSpc>
                        <a:spcBef>
                          <a:spcPts val="0"/>
                        </a:spcBef>
                        <a:spcAft>
                          <a:spcPts val="0"/>
                        </a:spcAft>
                        <a:buClr>
                          <a:srgbClr val="000000"/>
                        </a:buClr>
                        <a:buSzPts val="1400"/>
                        <a:buFont typeface="Arial"/>
                        <a:buNone/>
                      </a:pPr>
                      <a:r>
                        <a:rPr lang="en" sz="1900" b="0" u="none" strike="noStrike" cap="none" dirty="0">
                          <a:solidFill>
                            <a:schemeClr val="tx1"/>
                          </a:solidFill>
                          <a:latin typeface="Consolas"/>
                          <a:ea typeface="Consolas"/>
                          <a:cs typeface="Consolas"/>
                          <a:sym typeface="Consolas"/>
                        </a:rPr>
                        <a:t>file2.out=path/to/renamedFile2.out”</a:t>
                      </a:r>
                      <a:endParaRPr sz="1900" b="0" u="none" strike="noStrike" cap="none" dirty="0">
                        <a:solidFill>
                          <a:schemeClr val="tx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000"/>
                        <a:buFont typeface="Arial"/>
                        <a:buNone/>
                      </a:pPr>
                      <a:endParaRPr sz="1300" u="none" strike="noStrike" cap="none" dirty="0">
                        <a:highlight>
                          <a:srgbClr val="EFEFEF"/>
                        </a:highlight>
                        <a:latin typeface="Consolas"/>
                        <a:ea typeface="Consolas"/>
                        <a:cs typeface="Consolas"/>
                        <a:sym typeface="Consolas"/>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t>Used to save output files in a specific path and using a certain name</a:t>
                      </a:r>
                      <a:endParaRPr sz="1900" u="none" strike="noStrike" cap="none"/>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dirty="0"/>
                        <a:t>- Used to save output files to a </a:t>
                      </a:r>
                      <a:r>
                        <a:rPr lang="en" sz="1900" b="1" u="none" strike="noStrike" cap="none" dirty="0">
                          <a:solidFill>
                            <a:srgbClr val="C00000"/>
                          </a:solidFill>
                        </a:rPr>
                        <a:t>specific folder</a:t>
                      </a:r>
                      <a:endParaRPr sz="1900" b="1" u="none" strike="noStrike" cap="none" dirty="0">
                        <a:solidFill>
                          <a:srgbClr val="C00000"/>
                        </a:solidFill>
                      </a:endParaRPr>
                    </a:p>
                    <a:p>
                      <a:pPr marL="0" marR="0" lvl="0" indent="0" algn="l" rtl="0">
                        <a:lnSpc>
                          <a:spcPct val="100000"/>
                        </a:lnSpc>
                        <a:spcBef>
                          <a:spcPts val="0"/>
                        </a:spcBef>
                        <a:spcAft>
                          <a:spcPts val="0"/>
                        </a:spcAft>
                        <a:buClr>
                          <a:srgbClr val="000000"/>
                        </a:buClr>
                        <a:buSzPts val="1400"/>
                        <a:buFont typeface="Arial"/>
                        <a:buNone/>
                      </a:pPr>
                      <a:r>
                        <a:rPr lang="en" sz="1900" u="none" strike="noStrike" cap="none" dirty="0"/>
                        <a:t>- Used to </a:t>
                      </a:r>
                      <a:r>
                        <a:rPr lang="en" sz="1900" b="1" u="none" strike="noStrike" cap="none" dirty="0">
                          <a:solidFill>
                            <a:srgbClr val="C00000"/>
                          </a:solidFill>
                        </a:rPr>
                        <a:t>rename</a:t>
                      </a:r>
                      <a:r>
                        <a:rPr lang="en" sz="1900" u="none" strike="noStrike" cap="none" dirty="0"/>
                        <a:t> output files to avoid writing over existing files</a:t>
                      </a:r>
                      <a:endParaRPr sz="1900" u="none" strike="noStrike" cap="none" dirty="0"/>
                    </a:p>
                    <a:p>
                      <a:pPr marL="0" marR="0" lvl="0" indent="0" algn="l" rtl="0">
                        <a:lnSpc>
                          <a:spcPct val="100000"/>
                        </a:lnSpc>
                        <a:spcBef>
                          <a:spcPts val="0"/>
                        </a:spcBef>
                        <a:spcAft>
                          <a:spcPts val="0"/>
                        </a:spcAft>
                        <a:buClr>
                          <a:srgbClr val="000000"/>
                        </a:buClr>
                        <a:buSzPts val="1400"/>
                        <a:buFont typeface="Arial"/>
                        <a:buNone/>
                      </a:pPr>
                      <a:endParaRPr sz="1900" u="none" strike="noStrike" cap="none"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950680">
                <a:tc>
                  <a:txBody>
                    <a:bodyPr/>
                    <a:lstStyle/>
                    <a:p>
                      <a:pPr marL="0" marR="0" lvl="0" indent="0" algn="l" rtl="0">
                        <a:lnSpc>
                          <a:spcPct val="150000"/>
                        </a:lnSpc>
                        <a:spcBef>
                          <a:spcPts val="0"/>
                        </a:spcBef>
                        <a:spcAft>
                          <a:spcPts val="0"/>
                        </a:spcAft>
                        <a:buClr>
                          <a:srgbClr val="000000"/>
                        </a:buClr>
                        <a:buSzPts val="1400"/>
                        <a:buFont typeface="Arial"/>
                        <a:buNone/>
                      </a:pPr>
                      <a:r>
                        <a:rPr lang="en" sz="1900" u="none" strike="noStrike" cap="none" dirty="0" err="1">
                          <a:latin typeface="Consolas"/>
                          <a:ea typeface="Consolas"/>
                          <a:cs typeface="Consolas"/>
                          <a:sym typeface="Consolas"/>
                        </a:rPr>
                        <a:t>Initialdir</a:t>
                      </a:r>
                      <a:r>
                        <a:rPr lang="en" sz="1900" u="none" strike="noStrike" cap="none" dirty="0">
                          <a:latin typeface="Consolas"/>
                          <a:ea typeface="Consolas"/>
                          <a:cs typeface="Consolas"/>
                          <a:sym typeface="Consolas"/>
                        </a:rPr>
                        <a:t> = path/to/</a:t>
                      </a:r>
                      <a:r>
                        <a:rPr lang="en" sz="1900" u="none" strike="noStrike" cap="none" dirty="0" err="1">
                          <a:latin typeface="Consolas"/>
                          <a:ea typeface="Consolas"/>
                          <a:cs typeface="Consolas"/>
                          <a:sym typeface="Consolas"/>
                        </a:rPr>
                        <a:t>initialDirectory</a:t>
                      </a:r>
                      <a:endParaRPr sz="1900" u="none" strike="noStrike" cap="none" dirty="0">
                        <a:latin typeface="Consolas"/>
                        <a:ea typeface="Consolas"/>
                        <a:cs typeface="Consolas"/>
                        <a:sym typeface="Consolas"/>
                      </a:endParaRPr>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a:t>Sets the submission directory for each job. When set, this is becomes the base path where output files will be saved.</a:t>
                      </a:r>
                      <a:endParaRPr sz="1900" u="none" strike="noStrike" cap="none"/>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 sz="1900" u="none" strike="noStrike" cap="none" dirty="0"/>
                        <a:t>- Used to submit multiple jobs from </a:t>
                      </a:r>
                      <a:r>
                        <a:rPr lang="en" sz="1900" b="1" u="none" strike="noStrike" cap="none" dirty="0">
                          <a:solidFill>
                            <a:srgbClr val="C00000"/>
                          </a:solidFill>
                        </a:rPr>
                        <a:t>different directories</a:t>
                      </a:r>
                      <a:endParaRPr sz="1900" b="1" u="none" strike="noStrike" cap="none" dirty="0">
                        <a:solidFill>
                          <a:srgbClr val="C00000"/>
                        </a:solidFill>
                      </a:endParaRPr>
                    </a:p>
                    <a:p>
                      <a:pPr marL="0" marR="0" lvl="0" indent="0" algn="l" rtl="0">
                        <a:lnSpc>
                          <a:spcPct val="100000"/>
                        </a:lnSpc>
                        <a:spcBef>
                          <a:spcPts val="0"/>
                        </a:spcBef>
                        <a:spcAft>
                          <a:spcPts val="0"/>
                        </a:spcAft>
                        <a:buClr>
                          <a:srgbClr val="000000"/>
                        </a:buClr>
                        <a:buSzPts val="1400"/>
                        <a:buFont typeface="Arial"/>
                        <a:buNone/>
                      </a:pPr>
                      <a:r>
                        <a:rPr lang="en" sz="1900" u="none" strike="noStrike" cap="none" dirty="0"/>
                        <a:t>- Used to avoid having to write some paths in other submit file values</a:t>
                      </a:r>
                      <a:endParaRPr sz="1900" u="none" strike="noStrike" cap="none" dirty="0"/>
                    </a:p>
                  </a:txBody>
                  <a:tcPr marL="121900" marR="121900" marT="121900" marB="12190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40" name="Google Shape;240;p42"/>
          <p:cNvSpPr txBox="1"/>
          <p:nvPr/>
        </p:nvSpPr>
        <p:spPr>
          <a:xfrm flipH="1">
            <a:off x="291700" y="6093000"/>
            <a:ext cx="11360800" cy="533504"/>
          </a:xfrm>
          <a:prstGeom prst="rect">
            <a:avLst/>
          </a:prstGeom>
          <a:noFill/>
          <a:ln>
            <a:noFill/>
          </a:ln>
        </p:spPr>
        <p:txBody>
          <a:bodyPr spcFirstLastPara="1" wrap="square" lIns="121900" tIns="121900" rIns="121900" bIns="121900" anchor="t" anchorCtr="0">
            <a:spAutoFit/>
          </a:bodyPr>
          <a:lstStyle/>
          <a:p>
            <a:pPr>
              <a:buClr>
                <a:srgbClr val="000000"/>
              </a:buClr>
              <a:buSzPts val="1400"/>
            </a:pPr>
            <a:r>
              <a:rPr lang="en" sz="1867" b="1">
                <a:solidFill>
                  <a:srgbClr val="000000"/>
                </a:solidFill>
                <a:latin typeface="Arial"/>
                <a:ea typeface="Arial"/>
                <a:cs typeface="Arial"/>
                <a:sym typeface="Arial"/>
              </a:rPr>
              <a:t>More Information:</a:t>
            </a:r>
            <a:r>
              <a:rPr lang="en" sz="1867">
                <a:solidFill>
                  <a:srgbClr val="000000"/>
                </a:solidFill>
                <a:latin typeface="Arial"/>
                <a:ea typeface="Arial"/>
                <a:cs typeface="Arial"/>
                <a:sym typeface="Arial"/>
              </a:rPr>
              <a:t> https://htcondor.readthedocs.io/en/latest/users-manual/file-transfer.html</a:t>
            </a:r>
            <a:endParaRPr sz="1867">
              <a:solidFill>
                <a:srgbClr val="000000"/>
              </a:solidFill>
              <a:latin typeface="Open Sans"/>
              <a:ea typeface="Open Sans"/>
              <a:cs typeface="Open Sans"/>
              <a:sym typeface="Open Sans"/>
            </a:endParaRPr>
          </a:p>
        </p:txBody>
      </p:sp>
      <p:sp>
        <p:nvSpPr>
          <p:cNvPr id="2" name="Slide Number Placeholder 1">
            <a:extLst>
              <a:ext uri="{FF2B5EF4-FFF2-40B4-BE49-F238E27FC236}">
                <a16:creationId xmlns:a16="http://schemas.microsoft.com/office/drawing/2014/main" id="{C56B0BE7-B867-C7F4-DEBF-25C44EFE0EFC}"/>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3" name="Picture 2">
            <a:extLst>
              <a:ext uri="{FF2B5EF4-FFF2-40B4-BE49-F238E27FC236}">
                <a16:creationId xmlns:a16="http://schemas.microsoft.com/office/drawing/2014/main" id="{2C788595-BA40-286A-9EED-C7790128F96F}"/>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3"/>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fontScale="90000"/>
          </a:bodyPr>
          <a:lstStyle/>
          <a:p>
            <a:pPr>
              <a:buSzPct val="111111"/>
            </a:pPr>
            <a:r>
              <a:rPr lang="en" b="1" dirty="0"/>
              <a:t>Return Output to Specified Directory with </a:t>
            </a:r>
            <a:r>
              <a:rPr lang="en" b="1" dirty="0" err="1"/>
              <a:t>InitialDir</a:t>
            </a:r>
            <a:endParaRPr b="1" dirty="0"/>
          </a:p>
        </p:txBody>
      </p:sp>
      <p:sp>
        <p:nvSpPr>
          <p:cNvPr id="246" name="Google Shape;246;p43"/>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fontScale="92500" lnSpcReduction="20000"/>
          </a:bodyPr>
          <a:lstStyle/>
          <a:p>
            <a:pPr marL="0" indent="0">
              <a:buSzPct val="124567"/>
              <a:buNone/>
            </a:pPr>
            <a:r>
              <a:rPr lang="en" sz="2267" dirty="0" err="1">
                <a:solidFill>
                  <a:srgbClr val="000000"/>
                </a:solidFill>
                <a:latin typeface="Consolas"/>
                <a:ea typeface="Consolas"/>
                <a:cs typeface="Consolas"/>
                <a:sym typeface="Consolas"/>
              </a:rPr>
              <a:t>submission_dir</a:t>
            </a:r>
            <a:r>
              <a:rPr lang="en" sz="2267" dirty="0">
                <a:solidFill>
                  <a:srgbClr val="000000"/>
                </a:solidFill>
                <a:latin typeface="Consolas"/>
                <a:ea typeface="Consolas"/>
                <a:cs typeface="Consolas"/>
                <a:sym typeface="Consolas"/>
              </a:rPr>
              <a:t>/</a:t>
            </a:r>
            <a:endParaRPr sz="2267" dirty="0">
              <a:solidFill>
                <a:srgbClr val="000000"/>
              </a:solidFill>
              <a:latin typeface="Consolas"/>
              <a:ea typeface="Consolas"/>
              <a:cs typeface="Consolas"/>
              <a:sym typeface="Consolas"/>
            </a:endParaRPr>
          </a:p>
          <a:p>
            <a:pPr indent="0">
              <a:spcBef>
                <a:spcPts val="800"/>
              </a:spcBef>
              <a:buSzPct val="124567"/>
              <a:buNone/>
            </a:pPr>
            <a:r>
              <a:rPr lang="en" sz="2267" dirty="0">
                <a:solidFill>
                  <a:srgbClr val="000000"/>
                </a:solidFill>
                <a:latin typeface="Consolas"/>
                <a:ea typeface="Consolas"/>
                <a:cs typeface="Consolas"/>
                <a:sym typeface="Consolas"/>
              </a:rPr>
              <a:t>  </a:t>
            </a:r>
            <a:r>
              <a:rPr lang="en" sz="2267" dirty="0" err="1">
                <a:solidFill>
                  <a:srgbClr val="000000"/>
                </a:solidFill>
                <a:latin typeface="Consolas"/>
                <a:ea typeface="Consolas"/>
                <a:cs typeface="Consolas"/>
                <a:sym typeface="Consolas"/>
              </a:rPr>
              <a:t>job.sub</a:t>
            </a:r>
            <a:endParaRPr sz="2267" dirty="0">
              <a:solidFill>
                <a:srgbClr val="000000"/>
              </a:solidFill>
              <a:latin typeface="Consolas"/>
              <a:ea typeface="Consolas"/>
              <a:cs typeface="Consolas"/>
              <a:sym typeface="Consolas"/>
            </a:endParaRPr>
          </a:p>
          <a:p>
            <a:pPr indent="0">
              <a:spcBef>
                <a:spcPts val="800"/>
              </a:spcBef>
              <a:buSzPct val="124567"/>
              <a:buNone/>
            </a:pPr>
            <a:r>
              <a:rPr lang="en" sz="2267" dirty="0">
                <a:solidFill>
                  <a:srgbClr val="000000"/>
                </a:solidFill>
                <a:latin typeface="Consolas"/>
                <a:ea typeface="Consolas"/>
                <a:cs typeface="Consolas"/>
                <a:sym typeface="Consolas"/>
              </a:rPr>
              <a:t>  </a:t>
            </a:r>
            <a:r>
              <a:rPr lang="en" sz="2267" dirty="0" err="1">
                <a:solidFill>
                  <a:srgbClr val="000000"/>
                </a:solidFill>
                <a:latin typeface="Consolas"/>
                <a:ea typeface="Consolas"/>
                <a:cs typeface="Consolas"/>
                <a:sym typeface="Consolas"/>
              </a:rPr>
              <a:t>exec.py</a:t>
            </a:r>
            <a:endParaRPr sz="2267" dirty="0">
              <a:solidFill>
                <a:srgbClr val="000000"/>
              </a:solidFill>
              <a:latin typeface="Consolas"/>
              <a:ea typeface="Consolas"/>
              <a:cs typeface="Consolas"/>
              <a:sym typeface="Consolas"/>
            </a:endParaRPr>
          </a:p>
          <a:p>
            <a:pPr indent="0">
              <a:spcBef>
                <a:spcPts val="800"/>
              </a:spcBef>
              <a:buSzPct val="124567"/>
              <a:buNone/>
            </a:pPr>
            <a:r>
              <a:rPr lang="en" sz="2267" dirty="0">
                <a:solidFill>
                  <a:srgbClr val="000000"/>
                </a:solidFill>
                <a:latin typeface="Consolas"/>
                <a:ea typeface="Consolas"/>
                <a:cs typeface="Consolas"/>
                <a:sym typeface="Consolas"/>
              </a:rPr>
              <a:t>  </a:t>
            </a:r>
            <a:r>
              <a:rPr lang="en" sz="2267" dirty="0" err="1">
                <a:solidFill>
                  <a:srgbClr val="000000"/>
                </a:solidFill>
                <a:latin typeface="Consolas"/>
                <a:ea typeface="Consolas"/>
                <a:cs typeface="Consolas"/>
                <a:sym typeface="Consolas"/>
              </a:rPr>
              <a:t>shared_vars.txt</a:t>
            </a:r>
            <a:endParaRPr sz="2267" dirty="0">
              <a:solidFill>
                <a:srgbClr val="000000"/>
              </a:solidFill>
              <a:latin typeface="Consolas"/>
              <a:ea typeface="Consolas"/>
              <a:cs typeface="Consolas"/>
              <a:sym typeface="Consolas"/>
            </a:endParaRPr>
          </a:p>
          <a:p>
            <a:pPr indent="0">
              <a:spcBef>
                <a:spcPts val="800"/>
              </a:spcBef>
              <a:buSzPct val="124567"/>
              <a:buNone/>
            </a:pPr>
            <a:r>
              <a:rPr lang="en" sz="2267" b="1" dirty="0">
                <a:solidFill>
                  <a:srgbClr val="0600FE"/>
                </a:solidFill>
                <a:latin typeface="Consolas"/>
                <a:ea typeface="Consolas"/>
                <a:cs typeface="Consolas"/>
                <a:sym typeface="Consolas"/>
              </a:rPr>
              <a:t>  results/</a:t>
            </a:r>
            <a:endParaRPr sz="2267" b="1" dirty="0">
              <a:solidFill>
                <a:srgbClr val="0600FE"/>
              </a:solidFill>
              <a:latin typeface="Consolas"/>
              <a:ea typeface="Consolas"/>
              <a:cs typeface="Consolas"/>
              <a:sym typeface="Consolas"/>
            </a:endParaRPr>
          </a:p>
          <a:p>
            <a:pPr marL="1828754" indent="0">
              <a:buSzPct val="124567"/>
              <a:buNone/>
            </a:pPr>
            <a:r>
              <a:rPr lang="en" sz="2267" dirty="0" err="1">
                <a:solidFill>
                  <a:srgbClr val="000000"/>
                </a:solidFill>
                <a:latin typeface="Consolas"/>
                <a:ea typeface="Consolas"/>
                <a:cs typeface="Consolas"/>
                <a:sym typeface="Consolas"/>
              </a:rPr>
              <a:t>input.txt</a:t>
            </a:r>
            <a:endParaRPr sz="2267" dirty="0">
              <a:solidFill>
                <a:srgbClr val="000000"/>
              </a:solidFill>
              <a:latin typeface="Consolas"/>
              <a:ea typeface="Consolas"/>
              <a:cs typeface="Consolas"/>
              <a:sym typeface="Consolas"/>
            </a:endParaRPr>
          </a:p>
          <a:p>
            <a:pPr marL="1828754" indent="0">
              <a:spcBef>
                <a:spcPts val="800"/>
              </a:spcBef>
              <a:buSzPct val="124567"/>
              <a:buNone/>
            </a:pPr>
            <a:r>
              <a:rPr lang="en" sz="2267" dirty="0" err="1">
                <a:solidFill>
                  <a:srgbClr val="000000"/>
                </a:solidFill>
                <a:latin typeface="Consolas"/>
                <a:ea typeface="Consolas"/>
                <a:cs typeface="Consolas"/>
                <a:sym typeface="Consolas"/>
              </a:rPr>
              <a:t>output.txt</a:t>
            </a:r>
            <a:endParaRPr sz="2267" dirty="0">
              <a:solidFill>
                <a:srgbClr val="000000"/>
              </a:solidFill>
              <a:latin typeface="Consolas"/>
              <a:ea typeface="Consolas"/>
              <a:cs typeface="Consolas"/>
              <a:sym typeface="Consolas"/>
            </a:endParaRPr>
          </a:p>
          <a:p>
            <a:pPr marL="1828754" indent="0">
              <a:spcBef>
                <a:spcPts val="800"/>
              </a:spcBef>
              <a:buSzPct val="124567"/>
              <a:buNone/>
            </a:pPr>
            <a:r>
              <a:rPr lang="en" sz="2267" dirty="0" err="1">
                <a:solidFill>
                  <a:srgbClr val="000000"/>
                </a:solidFill>
                <a:latin typeface="Consolas"/>
                <a:ea typeface="Consolas"/>
                <a:cs typeface="Consolas"/>
                <a:sym typeface="Consolas"/>
              </a:rPr>
              <a:t>job.err</a:t>
            </a:r>
            <a:endParaRPr sz="2267" dirty="0">
              <a:solidFill>
                <a:srgbClr val="000000"/>
              </a:solidFill>
              <a:latin typeface="Consolas"/>
              <a:ea typeface="Consolas"/>
              <a:cs typeface="Consolas"/>
              <a:sym typeface="Consolas"/>
            </a:endParaRPr>
          </a:p>
          <a:p>
            <a:pPr marL="1219170" indent="609585">
              <a:spcBef>
                <a:spcPts val="800"/>
              </a:spcBef>
              <a:buSzPct val="124567"/>
              <a:buNone/>
            </a:pPr>
            <a:r>
              <a:rPr lang="en" sz="2267" dirty="0" err="1">
                <a:solidFill>
                  <a:srgbClr val="000000"/>
                </a:solidFill>
                <a:latin typeface="Consolas"/>
                <a:ea typeface="Consolas"/>
                <a:cs typeface="Consolas"/>
                <a:sym typeface="Consolas"/>
              </a:rPr>
              <a:t>job.log</a:t>
            </a:r>
            <a:endParaRPr sz="2267" dirty="0">
              <a:solidFill>
                <a:srgbClr val="000000"/>
              </a:solidFill>
              <a:latin typeface="Consolas"/>
              <a:ea typeface="Consolas"/>
              <a:cs typeface="Consolas"/>
              <a:sym typeface="Consolas"/>
            </a:endParaRPr>
          </a:p>
          <a:p>
            <a:pPr marL="1219170" indent="0">
              <a:spcBef>
                <a:spcPts val="800"/>
              </a:spcBef>
              <a:buSzPct val="124567"/>
              <a:buNone/>
            </a:pPr>
            <a:r>
              <a:rPr lang="en" sz="2267" dirty="0">
                <a:solidFill>
                  <a:srgbClr val="000000"/>
                </a:solidFill>
                <a:latin typeface="Consolas"/>
                <a:ea typeface="Consolas"/>
                <a:cs typeface="Consolas"/>
                <a:sym typeface="Consolas"/>
              </a:rPr>
              <a:t>  	</a:t>
            </a:r>
            <a:r>
              <a:rPr lang="en" sz="2267" dirty="0" err="1">
                <a:solidFill>
                  <a:srgbClr val="000000"/>
                </a:solidFill>
                <a:latin typeface="Consolas"/>
                <a:ea typeface="Consolas"/>
                <a:cs typeface="Consolas"/>
                <a:sym typeface="Consolas"/>
              </a:rPr>
              <a:t>job.out</a:t>
            </a:r>
            <a:endParaRPr sz="2267" dirty="0">
              <a:solidFill>
                <a:srgbClr val="000000"/>
              </a:solidFill>
              <a:latin typeface="Consolas"/>
              <a:ea typeface="Consolas"/>
              <a:cs typeface="Consolas"/>
              <a:sym typeface="Consolas"/>
            </a:endParaRPr>
          </a:p>
          <a:p>
            <a:pPr marL="0" indent="0">
              <a:spcAft>
                <a:spcPts val="1600"/>
              </a:spcAft>
              <a:buSzPct val="117647"/>
              <a:buNone/>
            </a:pPr>
            <a:endParaRPr dirty="0"/>
          </a:p>
        </p:txBody>
      </p:sp>
      <p:pic>
        <p:nvPicPr>
          <p:cNvPr id="247" name="Google Shape;247;p43"/>
          <p:cNvPicPr preferRelativeResize="0"/>
          <p:nvPr/>
        </p:nvPicPr>
        <p:blipFill rotWithShape="1">
          <a:blip r:embed="rId3">
            <a:alphaModFix/>
          </a:blip>
          <a:srcRect/>
          <a:stretch/>
        </p:blipFill>
        <p:spPr>
          <a:xfrm>
            <a:off x="6315534" y="1830770"/>
            <a:ext cx="5628199" cy="4118933"/>
          </a:xfrm>
          <a:prstGeom prst="rect">
            <a:avLst/>
          </a:prstGeom>
          <a:noFill/>
          <a:ln>
            <a:noFill/>
          </a:ln>
        </p:spPr>
      </p:pic>
      <p:sp>
        <p:nvSpPr>
          <p:cNvPr id="2" name="Slide Number Placeholder 1">
            <a:extLst>
              <a:ext uri="{FF2B5EF4-FFF2-40B4-BE49-F238E27FC236}">
                <a16:creationId xmlns:a16="http://schemas.microsoft.com/office/drawing/2014/main" id="{B46521A7-8B92-17F6-633E-C1E289593131}"/>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3" name="Picture 2">
            <a:extLst>
              <a:ext uri="{FF2B5EF4-FFF2-40B4-BE49-F238E27FC236}">
                <a16:creationId xmlns:a16="http://schemas.microsoft.com/office/drawing/2014/main" id="{626AD6DF-81CD-4159-A699-B74F2D3E4CDE}"/>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4"/>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Separate Jobs with </a:t>
            </a:r>
            <a:r>
              <a:rPr lang="en" b="1" dirty="0" err="1"/>
              <a:t>InitialDir</a:t>
            </a:r>
            <a:endParaRPr b="1" dirty="0"/>
          </a:p>
        </p:txBody>
      </p:sp>
      <p:sp>
        <p:nvSpPr>
          <p:cNvPr id="253" name="Google Shape;253;p44"/>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lnSpcReduction="10000"/>
          </a:bodyPr>
          <a:lstStyle/>
          <a:p>
            <a:pPr marL="0" indent="0">
              <a:buNone/>
            </a:pPr>
            <a:r>
              <a:rPr lang="en" sz="2000">
                <a:solidFill>
                  <a:srgbClr val="000000"/>
                </a:solidFill>
                <a:latin typeface="Consolas"/>
                <a:ea typeface="Consolas"/>
                <a:cs typeface="Consolas"/>
                <a:sym typeface="Consolas"/>
              </a:rPr>
              <a:t>submission_dir/</a:t>
            </a:r>
            <a:endParaRPr sz="2000">
              <a:solidFill>
                <a:srgbClr val="000000"/>
              </a:solidFill>
              <a:latin typeface="Consolas"/>
              <a:ea typeface="Consolas"/>
              <a:cs typeface="Consolas"/>
              <a:sym typeface="Consolas"/>
            </a:endParaRPr>
          </a:p>
          <a:p>
            <a:pPr marL="0" indent="0">
              <a:spcBef>
                <a:spcPts val="800"/>
              </a:spcBef>
              <a:buNone/>
            </a:pPr>
            <a:r>
              <a:rPr lang="en" sz="2000">
                <a:solidFill>
                  <a:srgbClr val="000000"/>
                </a:solidFill>
                <a:latin typeface="Consolas"/>
                <a:ea typeface="Consolas"/>
                <a:cs typeface="Consolas"/>
                <a:sym typeface="Consolas"/>
              </a:rPr>
              <a:t>      job.submit</a:t>
            </a:r>
            <a:endParaRPr sz="2000">
              <a:solidFill>
                <a:srgbClr val="000000"/>
              </a:solidFill>
              <a:latin typeface="Consolas"/>
              <a:ea typeface="Consolas"/>
              <a:cs typeface="Consolas"/>
              <a:sym typeface="Consolas"/>
            </a:endParaRPr>
          </a:p>
          <a:p>
            <a:pPr marL="0" indent="0">
              <a:spcBef>
                <a:spcPts val="800"/>
              </a:spcBef>
              <a:buNone/>
            </a:pPr>
            <a:r>
              <a:rPr lang="en" sz="2000">
                <a:solidFill>
                  <a:srgbClr val="000000"/>
                </a:solidFill>
                <a:latin typeface="Consolas"/>
                <a:ea typeface="Consolas"/>
                <a:cs typeface="Consolas"/>
                <a:sym typeface="Consolas"/>
              </a:rPr>
              <a:t>      analyze.exe</a:t>
            </a:r>
            <a:endParaRPr sz="2000">
              <a:solidFill>
                <a:srgbClr val="000000"/>
              </a:solidFill>
              <a:latin typeface="Consolas"/>
              <a:ea typeface="Consolas"/>
              <a:cs typeface="Consolas"/>
              <a:sym typeface="Consolas"/>
            </a:endParaRPr>
          </a:p>
          <a:p>
            <a:pPr marL="0" indent="0">
              <a:spcBef>
                <a:spcPts val="800"/>
              </a:spcBef>
              <a:buNone/>
            </a:pPr>
            <a:r>
              <a:rPr lang="en" sz="2000" b="1">
                <a:solidFill>
                  <a:srgbClr val="000000"/>
                </a:solidFill>
                <a:latin typeface="Consolas"/>
                <a:ea typeface="Consolas"/>
                <a:cs typeface="Consolas"/>
                <a:sym typeface="Consolas"/>
              </a:rPr>
              <a:t>      </a:t>
            </a:r>
            <a:r>
              <a:rPr lang="en" sz="2000" b="1">
                <a:solidFill>
                  <a:srgbClr val="0600FE"/>
                </a:solidFill>
                <a:latin typeface="Consolas"/>
                <a:ea typeface="Consolas"/>
                <a:cs typeface="Consolas"/>
                <a:sym typeface="Consolas"/>
              </a:rPr>
              <a:t>job0/</a:t>
            </a:r>
            <a:endParaRPr sz="2000" b="1">
              <a:solidFill>
                <a:srgbClr val="0600FE"/>
              </a:solidFill>
              <a:latin typeface="Consolas"/>
              <a:ea typeface="Consolas"/>
              <a:cs typeface="Consolas"/>
              <a:sym typeface="Consolas"/>
            </a:endParaRPr>
          </a:p>
          <a:p>
            <a:pPr marL="0" indent="0">
              <a:buNone/>
            </a:pPr>
            <a:r>
              <a:rPr lang="en" sz="2000">
                <a:solidFill>
                  <a:srgbClr val="000000"/>
                </a:solidFill>
                <a:latin typeface="Consolas"/>
                <a:ea typeface="Consolas"/>
                <a:cs typeface="Consolas"/>
                <a:sym typeface="Consolas"/>
              </a:rPr>
              <a:t>            file.in job.log job.err     </a:t>
            </a:r>
            <a:endParaRPr sz="2000">
              <a:solidFill>
                <a:srgbClr val="000000"/>
              </a:solidFill>
              <a:latin typeface="Consolas"/>
              <a:ea typeface="Consolas"/>
              <a:cs typeface="Consolas"/>
              <a:sym typeface="Consolas"/>
            </a:endParaRPr>
          </a:p>
          <a:p>
            <a:pPr marL="0" indent="0">
              <a:buNone/>
            </a:pPr>
            <a:r>
              <a:rPr lang="en" sz="2000">
                <a:solidFill>
                  <a:srgbClr val="000000"/>
                </a:solidFill>
                <a:latin typeface="Consolas"/>
                <a:ea typeface="Consolas"/>
                <a:cs typeface="Consolas"/>
                <a:sym typeface="Consolas"/>
              </a:rPr>
              <a:t>            file.out job.out</a:t>
            </a:r>
            <a:endParaRPr sz="2000">
              <a:solidFill>
                <a:srgbClr val="000000"/>
              </a:solidFill>
              <a:latin typeface="Consolas"/>
              <a:ea typeface="Consolas"/>
              <a:cs typeface="Consolas"/>
              <a:sym typeface="Consolas"/>
            </a:endParaRPr>
          </a:p>
          <a:p>
            <a:pPr marL="0" indent="0">
              <a:buNone/>
            </a:pPr>
            <a:r>
              <a:rPr lang="en" sz="2000" b="1">
                <a:solidFill>
                  <a:srgbClr val="000000"/>
                </a:solidFill>
                <a:latin typeface="Consolas"/>
                <a:ea typeface="Consolas"/>
                <a:cs typeface="Consolas"/>
                <a:sym typeface="Consolas"/>
              </a:rPr>
              <a:t>      </a:t>
            </a:r>
            <a:r>
              <a:rPr lang="en" sz="2000" b="1">
                <a:solidFill>
                  <a:srgbClr val="0600FE"/>
                </a:solidFill>
                <a:latin typeface="Consolas"/>
                <a:ea typeface="Consolas"/>
                <a:cs typeface="Consolas"/>
                <a:sym typeface="Consolas"/>
              </a:rPr>
              <a:t>job1/</a:t>
            </a:r>
            <a:endParaRPr sz="2000" b="1">
              <a:solidFill>
                <a:srgbClr val="0600FE"/>
              </a:solidFill>
              <a:latin typeface="Consolas"/>
              <a:ea typeface="Consolas"/>
              <a:cs typeface="Consolas"/>
              <a:sym typeface="Consolas"/>
            </a:endParaRPr>
          </a:p>
          <a:p>
            <a:pPr marL="0" indent="0">
              <a:buNone/>
            </a:pPr>
            <a:r>
              <a:rPr lang="en" sz="2000" b="1">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file.in job.log job.err     </a:t>
            </a:r>
            <a:endParaRPr sz="2000">
              <a:solidFill>
                <a:srgbClr val="000000"/>
              </a:solidFill>
              <a:latin typeface="Consolas"/>
              <a:ea typeface="Consolas"/>
              <a:cs typeface="Consolas"/>
              <a:sym typeface="Consolas"/>
            </a:endParaRPr>
          </a:p>
          <a:p>
            <a:pPr marL="0" indent="0">
              <a:buNone/>
            </a:pPr>
            <a:r>
              <a:rPr lang="en" sz="2000">
                <a:solidFill>
                  <a:srgbClr val="000000"/>
                </a:solidFill>
                <a:latin typeface="Consolas"/>
                <a:ea typeface="Consolas"/>
                <a:cs typeface="Consolas"/>
                <a:sym typeface="Consolas"/>
              </a:rPr>
              <a:t>            file.out job.out</a:t>
            </a:r>
            <a:endParaRPr sz="2000">
              <a:solidFill>
                <a:srgbClr val="000000"/>
              </a:solidFill>
              <a:latin typeface="Consolas"/>
              <a:ea typeface="Consolas"/>
              <a:cs typeface="Consolas"/>
              <a:sym typeface="Consolas"/>
            </a:endParaRPr>
          </a:p>
          <a:p>
            <a:pPr marL="0" indent="0">
              <a:buNone/>
            </a:pPr>
            <a:r>
              <a:rPr lang="en" sz="2000" b="1">
                <a:solidFill>
                  <a:srgbClr val="000000"/>
                </a:solidFill>
                <a:latin typeface="Consolas"/>
                <a:ea typeface="Consolas"/>
                <a:cs typeface="Consolas"/>
                <a:sym typeface="Consolas"/>
              </a:rPr>
              <a:t>      </a:t>
            </a:r>
            <a:r>
              <a:rPr lang="en" sz="2000" b="1">
                <a:solidFill>
                  <a:srgbClr val="0600FE"/>
                </a:solidFill>
                <a:latin typeface="Consolas"/>
                <a:ea typeface="Consolas"/>
                <a:cs typeface="Consolas"/>
                <a:sym typeface="Consolas"/>
              </a:rPr>
              <a:t>job2/ </a:t>
            </a:r>
            <a:endParaRPr sz="2000" b="1">
              <a:solidFill>
                <a:srgbClr val="0600FE"/>
              </a:solidFill>
              <a:latin typeface="Consolas"/>
              <a:ea typeface="Consolas"/>
              <a:cs typeface="Consolas"/>
              <a:sym typeface="Consolas"/>
            </a:endParaRPr>
          </a:p>
          <a:p>
            <a:pPr marL="0" indent="0">
              <a:buNone/>
            </a:pPr>
            <a:r>
              <a:rPr lang="en" sz="2000">
                <a:solidFill>
                  <a:srgbClr val="000000"/>
                </a:solidFill>
                <a:latin typeface="Consolas"/>
                <a:ea typeface="Consolas"/>
                <a:cs typeface="Consolas"/>
                <a:sym typeface="Consolas"/>
              </a:rPr>
              <a:t>            file.in job.log job.err     </a:t>
            </a:r>
            <a:endParaRPr sz="2000">
              <a:solidFill>
                <a:srgbClr val="000000"/>
              </a:solidFill>
              <a:latin typeface="Consolas"/>
              <a:ea typeface="Consolas"/>
              <a:cs typeface="Consolas"/>
              <a:sym typeface="Consolas"/>
            </a:endParaRPr>
          </a:p>
          <a:p>
            <a:pPr marL="0" indent="0">
              <a:buNone/>
            </a:pPr>
            <a:r>
              <a:rPr lang="en" sz="2000">
                <a:solidFill>
                  <a:srgbClr val="000000"/>
                </a:solidFill>
                <a:latin typeface="Consolas"/>
                <a:ea typeface="Consolas"/>
                <a:cs typeface="Consolas"/>
                <a:sym typeface="Consolas"/>
              </a:rPr>
              <a:t>            file.out job.out</a:t>
            </a:r>
            <a:endParaRPr sz="2000">
              <a:solidFill>
                <a:srgbClr val="000000"/>
              </a:solidFill>
              <a:latin typeface="Consolas"/>
              <a:ea typeface="Consolas"/>
              <a:cs typeface="Consolas"/>
              <a:sym typeface="Consolas"/>
            </a:endParaRPr>
          </a:p>
          <a:p>
            <a:pPr marL="0" indent="0">
              <a:spcAft>
                <a:spcPts val="1600"/>
              </a:spcAft>
              <a:buNone/>
            </a:pPr>
            <a:endParaRPr/>
          </a:p>
        </p:txBody>
      </p:sp>
      <p:pic>
        <p:nvPicPr>
          <p:cNvPr id="254" name="Google Shape;254;p44"/>
          <p:cNvPicPr preferRelativeResize="0"/>
          <p:nvPr/>
        </p:nvPicPr>
        <p:blipFill rotWithShape="1">
          <a:blip r:embed="rId3">
            <a:alphaModFix/>
          </a:blip>
          <a:srcRect/>
          <a:stretch/>
        </p:blipFill>
        <p:spPr>
          <a:xfrm>
            <a:off x="6240467" y="1444200"/>
            <a:ext cx="5648935" cy="4515867"/>
          </a:xfrm>
          <a:prstGeom prst="rect">
            <a:avLst/>
          </a:prstGeom>
          <a:noFill/>
          <a:ln>
            <a:noFill/>
          </a:ln>
        </p:spPr>
      </p:pic>
      <p:sp>
        <p:nvSpPr>
          <p:cNvPr id="2" name="Slide Number Placeholder 1">
            <a:extLst>
              <a:ext uri="{FF2B5EF4-FFF2-40B4-BE49-F238E27FC236}">
                <a16:creationId xmlns:a16="http://schemas.microsoft.com/office/drawing/2014/main" id="{58A79397-6FF1-5279-2E9A-6845B038FFE1}"/>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3" name="Picture 2">
            <a:extLst>
              <a:ext uri="{FF2B5EF4-FFF2-40B4-BE49-F238E27FC236}">
                <a16:creationId xmlns:a16="http://schemas.microsoft.com/office/drawing/2014/main" id="{8220EA20-5B9B-4424-59B0-499420BE1DA5}"/>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e chart with many colors&#10;&#10;Description automatically generated">
            <a:extLst>
              <a:ext uri="{FF2B5EF4-FFF2-40B4-BE49-F238E27FC236}">
                <a16:creationId xmlns:a16="http://schemas.microsoft.com/office/drawing/2014/main" id="{AFDB1FD3-D686-D396-9E7A-048BA67F428D}"/>
              </a:ext>
            </a:extLst>
          </p:cNvPr>
          <p:cNvPicPr>
            <a:picLocks noChangeAspect="1"/>
          </p:cNvPicPr>
          <p:nvPr/>
        </p:nvPicPr>
        <p:blipFill rotWithShape="1">
          <a:blip r:embed="rId3"/>
          <a:srcRect l="5550"/>
          <a:stretch/>
        </p:blipFill>
        <p:spPr>
          <a:xfrm>
            <a:off x="6080076" y="1920711"/>
            <a:ext cx="5933799" cy="3801791"/>
          </a:xfrm>
          <a:prstGeom prst="rect">
            <a:avLst/>
          </a:prstGeom>
        </p:spPr>
      </p:pic>
      <p:sp>
        <p:nvSpPr>
          <p:cNvPr id="2" name="Title 1">
            <a:extLst>
              <a:ext uri="{FF2B5EF4-FFF2-40B4-BE49-F238E27FC236}">
                <a16:creationId xmlns:a16="http://schemas.microsoft.com/office/drawing/2014/main" id="{A111319F-D012-B0D5-6615-007DEB491BCD}"/>
              </a:ext>
            </a:extLst>
          </p:cNvPr>
          <p:cNvSpPr>
            <a:spLocks noGrp="1"/>
          </p:cNvSpPr>
          <p:nvPr>
            <p:ph type="title"/>
          </p:nvPr>
        </p:nvSpPr>
        <p:spPr>
          <a:xfrm>
            <a:off x="594897" y="318879"/>
            <a:ext cx="10515600" cy="1325563"/>
          </a:xfrm>
        </p:spPr>
        <p:txBody>
          <a:bodyPr/>
          <a:lstStyle/>
          <a:p>
            <a:r>
              <a:rPr lang="en-US" b="1" dirty="0"/>
              <a:t>Agenda</a:t>
            </a:r>
          </a:p>
        </p:txBody>
      </p:sp>
      <p:sp>
        <p:nvSpPr>
          <p:cNvPr id="3" name="Content Placeholder 2">
            <a:extLst>
              <a:ext uri="{FF2B5EF4-FFF2-40B4-BE49-F238E27FC236}">
                <a16:creationId xmlns:a16="http://schemas.microsoft.com/office/drawing/2014/main" id="{BA89D992-5C34-937E-0A04-8E03E89CF11D}"/>
              </a:ext>
            </a:extLst>
          </p:cNvPr>
          <p:cNvSpPr>
            <a:spLocks noGrp="1"/>
          </p:cNvSpPr>
          <p:nvPr>
            <p:ph idx="1"/>
          </p:nvPr>
        </p:nvSpPr>
        <p:spPr>
          <a:xfrm>
            <a:off x="594897" y="1525001"/>
            <a:ext cx="10515600" cy="4351338"/>
          </a:xfrm>
        </p:spPr>
        <p:txBody>
          <a:bodyPr/>
          <a:lstStyle/>
          <a:p>
            <a:r>
              <a:rPr lang="en-US" dirty="0"/>
              <a:t>Why scale out with HTC? </a:t>
            </a:r>
          </a:p>
          <a:p>
            <a:r>
              <a:rPr lang="en-US" dirty="0"/>
              <a:t>Steps for carrying out a HTC Workload</a:t>
            </a:r>
          </a:p>
          <a:p>
            <a:pPr lvl="1"/>
            <a:r>
              <a:rPr lang="en-US" dirty="0"/>
              <a:t>Assemble workload components</a:t>
            </a:r>
          </a:p>
          <a:p>
            <a:pPr lvl="1"/>
            <a:r>
              <a:rPr lang="en-US" dirty="0"/>
              <a:t>Organize workload components</a:t>
            </a:r>
          </a:p>
          <a:p>
            <a:pPr lvl="1"/>
            <a:r>
              <a:rPr lang="en-US" dirty="0"/>
              <a:t>Scaling Out</a:t>
            </a:r>
          </a:p>
          <a:p>
            <a:r>
              <a:rPr lang="en-US" dirty="0"/>
              <a:t>Job Attributes</a:t>
            </a:r>
          </a:p>
          <a:p>
            <a:r>
              <a:rPr lang="en-US" dirty="0"/>
              <a:t>Checking Completed Jobs</a:t>
            </a:r>
          </a:p>
          <a:p>
            <a:r>
              <a:rPr lang="en-US" dirty="0"/>
              <a:t>Summary</a:t>
            </a:r>
          </a:p>
        </p:txBody>
      </p:sp>
      <p:pic>
        <p:nvPicPr>
          <p:cNvPr id="5" name="Picture 4">
            <a:extLst>
              <a:ext uri="{FF2B5EF4-FFF2-40B4-BE49-F238E27FC236}">
                <a16:creationId xmlns:a16="http://schemas.microsoft.com/office/drawing/2014/main" id="{D9D0165D-F118-ED37-571D-2FBB6351504C}"/>
              </a:ext>
            </a:extLst>
          </p:cNvPr>
          <p:cNvPicPr>
            <a:picLocks noChangeAspect="1"/>
          </p:cNvPicPr>
          <p:nvPr/>
        </p:nvPicPr>
        <p:blipFill>
          <a:blip r:embed="rId4"/>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569666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Organizing Data Files</a:t>
            </a:r>
            <a:endParaRPr b="1" dirty="0"/>
          </a:p>
        </p:txBody>
      </p:sp>
      <p:sp>
        <p:nvSpPr>
          <p:cNvPr id="260" name="Google Shape;260;p45"/>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marL="0" indent="0">
              <a:buNone/>
            </a:pPr>
            <a:r>
              <a:rPr lang="en" dirty="0">
                <a:solidFill>
                  <a:srgbClr val="000000"/>
                </a:solidFill>
              </a:rPr>
              <a:t>Some HTC systems will have you place small files in one directory and larger files in a different directory. </a:t>
            </a:r>
          </a:p>
          <a:p>
            <a:pPr marL="0" indent="0">
              <a:buNone/>
            </a:pPr>
            <a:endParaRPr lang="en" dirty="0">
              <a:solidFill>
                <a:srgbClr val="000000"/>
              </a:solidFill>
            </a:endParaRPr>
          </a:p>
          <a:p>
            <a:pPr marL="0" indent="0">
              <a:buNone/>
            </a:pPr>
            <a:r>
              <a:rPr lang="en" dirty="0">
                <a:solidFill>
                  <a:srgbClr val="000000"/>
                </a:solidFill>
              </a:rPr>
              <a:t>For example, on ap40 (an </a:t>
            </a:r>
            <a:r>
              <a:rPr lang="en" dirty="0" err="1">
                <a:solidFill>
                  <a:srgbClr val="000000"/>
                </a:solidFill>
              </a:rPr>
              <a:t>OSPool</a:t>
            </a:r>
            <a:r>
              <a:rPr lang="en" dirty="0">
                <a:solidFill>
                  <a:srgbClr val="000000"/>
                </a:solidFill>
              </a:rPr>
              <a:t> Access Point), we place files less than 1GB in /home and larger files in an OSDF origin. </a:t>
            </a:r>
            <a:endParaRPr dirty="0">
              <a:solidFill>
                <a:srgbClr val="000000"/>
              </a:solidFill>
            </a:endParaRPr>
          </a:p>
          <a:p>
            <a:pPr marL="0" indent="0">
              <a:buNone/>
            </a:pPr>
            <a:endParaRPr dirty="0">
              <a:solidFill>
                <a:srgbClr val="000000"/>
              </a:solidFill>
            </a:endParaRPr>
          </a:p>
          <a:p>
            <a:pPr marL="0" indent="0">
              <a:buNone/>
            </a:pPr>
            <a:r>
              <a:rPr lang="en" dirty="0">
                <a:solidFill>
                  <a:srgbClr val="000000"/>
                </a:solidFill>
              </a:rPr>
              <a:t>Once inputs and outputs are placed in the right location, use the appropriate </a:t>
            </a:r>
            <a:r>
              <a:rPr lang="en" dirty="0" err="1">
                <a:solidFill>
                  <a:srgbClr val="000000"/>
                </a:solidFill>
              </a:rPr>
              <a:t>HTCondor</a:t>
            </a:r>
            <a:r>
              <a:rPr lang="en" dirty="0">
                <a:solidFill>
                  <a:srgbClr val="000000"/>
                </a:solidFill>
              </a:rPr>
              <a:t> file transfer options to move the data to jobs. </a:t>
            </a:r>
            <a:endParaRPr dirty="0">
              <a:solidFill>
                <a:srgbClr val="000000"/>
              </a:solidFill>
            </a:endParaRPr>
          </a:p>
        </p:txBody>
      </p:sp>
      <p:sp>
        <p:nvSpPr>
          <p:cNvPr id="2" name="Slide Number Placeholder 1">
            <a:extLst>
              <a:ext uri="{FF2B5EF4-FFF2-40B4-BE49-F238E27FC236}">
                <a16:creationId xmlns:a16="http://schemas.microsoft.com/office/drawing/2014/main" id="{9A4D5838-CB74-1EDF-66CA-EC21EEBC24CE}"/>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3" name="Picture 2">
            <a:extLst>
              <a:ext uri="{FF2B5EF4-FFF2-40B4-BE49-F238E27FC236}">
                <a16:creationId xmlns:a16="http://schemas.microsoft.com/office/drawing/2014/main" id="{2A7A8582-5462-90AB-DA2B-CE40198725A0}"/>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Reflection</a:t>
            </a:r>
            <a:endParaRPr b="1" dirty="0"/>
          </a:p>
        </p:txBody>
      </p:sp>
      <p:sp>
        <p:nvSpPr>
          <p:cNvPr id="2" name="Slide Number Placeholder 1">
            <a:extLst>
              <a:ext uri="{FF2B5EF4-FFF2-40B4-BE49-F238E27FC236}">
                <a16:creationId xmlns:a16="http://schemas.microsoft.com/office/drawing/2014/main" id="{D41CB8D8-F62A-E8DC-C190-880E989BFA25}"/>
              </a:ext>
            </a:extLst>
          </p:cNvPr>
          <p:cNvSpPr>
            <a:spLocks noGrp="1"/>
          </p:cNvSpPr>
          <p:nvPr>
            <p:ph type="sldNum" idx="12"/>
          </p:nvPr>
        </p:nvSpPr>
        <p:spPr/>
        <p:txBody>
          <a:bodyPr/>
          <a:lstStyle/>
          <a:p>
            <a:fld id="{00000000-1234-1234-1234-123412341234}" type="slidenum">
              <a:rPr lang="en" smtClean="0"/>
              <a:pPr/>
              <a:t>21</a:t>
            </a:fld>
            <a:endParaRPr lang="en"/>
          </a:p>
        </p:txBody>
      </p:sp>
      <p:pic>
        <p:nvPicPr>
          <p:cNvPr id="3" name="Picture 2">
            <a:extLst>
              <a:ext uri="{FF2B5EF4-FFF2-40B4-BE49-F238E27FC236}">
                <a16:creationId xmlns:a16="http://schemas.microsoft.com/office/drawing/2014/main" id="{69C2D088-45D4-5E4F-BCE3-4DE4A5642C1B}"/>
              </a:ext>
            </a:extLst>
          </p:cNvPr>
          <p:cNvPicPr>
            <a:picLocks noChangeAspect="1"/>
          </p:cNvPicPr>
          <p:nvPr/>
        </p:nvPicPr>
        <p:blipFill>
          <a:blip r:embed="rId3"/>
          <a:stretch>
            <a:fillRect/>
          </a:stretch>
        </p:blipFill>
        <p:spPr>
          <a:xfrm>
            <a:off x="415600" y="169263"/>
            <a:ext cx="11360800" cy="317783"/>
          </a:xfrm>
          <a:prstGeom prst="rect">
            <a:avLst/>
          </a:prstGeom>
        </p:spPr>
      </p:pic>
      <p:pic>
        <p:nvPicPr>
          <p:cNvPr id="4" name="Picture 2" descr="Girl thinking clipart free clip art images 2 image - Clipartix">
            <a:extLst>
              <a:ext uri="{FF2B5EF4-FFF2-40B4-BE49-F238E27FC236}">
                <a16:creationId xmlns:a16="http://schemas.microsoft.com/office/drawing/2014/main" id="{243D8C82-D0AF-EDD9-27A2-5D8E049BD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474036" y="4410205"/>
            <a:ext cx="984160" cy="2199467"/>
          </a:xfrm>
          <a:prstGeom prst="rect">
            <a:avLst/>
          </a:prstGeom>
          <a:noFill/>
          <a:extLst>
            <a:ext uri="{909E8E84-426E-40DD-AFC4-6F175D3DCCD1}">
              <a14:hiddenFill xmlns:a14="http://schemas.microsoft.com/office/drawing/2010/main">
                <a:solidFill>
                  <a:srgbClr val="FFFFFF"/>
                </a:solidFill>
              </a14:hiddenFill>
            </a:ext>
          </a:extLst>
        </p:spPr>
      </p:pic>
      <p:sp>
        <p:nvSpPr>
          <p:cNvPr id="266" name="Google Shape;266;p46"/>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a:bodyPr>
          <a:lstStyle/>
          <a:p>
            <a:pPr marL="0" indent="0">
              <a:lnSpc>
                <a:spcPct val="98181"/>
              </a:lnSpc>
              <a:buNone/>
            </a:pPr>
            <a:r>
              <a:rPr lang="en" dirty="0">
                <a:solidFill>
                  <a:srgbClr val="000000"/>
                </a:solidFill>
              </a:rPr>
              <a:t>How big are the files in my input / output sets? </a:t>
            </a:r>
            <a:endParaRPr dirty="0">
              <a:solidFill>
                <a:srgbClr val="000000"/>
              </a:solidFill>
            </a:endParaRPr>
          </a:p>
          <a:p>
            <a:pPr marL="0" indent="0">
              <a:lnSpc>
                <a:spcPct val="98181"/>
              </a:lnSpc>
              <a:spcBef>
                <a:spcPts val="1600"/>
              </a:spcBef>
              <a:buNone/>
            </a:pPr>
            <a:r>
              <a:rPr lang="en" dirty="0">
                <a:solidFill>
                  <a:srgbClr val="000000"/>
                </a:solidFill>
              </a:rPr>
              <a:t>What organizational strategy makes sense for the next steps in my analysis? </a:t>
            </a:r>
            <a:endParaRPr dirty="0">
              <a:solidFill>
                <a:srgbClr val="000000"/>
              </a:solidFill>
            </a:endParaRPr>
          </a:p>
          <a:p>
            <a:pPr indent="-440256">
              <a:lnSpc>
                <a:spcPct val="98181"/>
              </a:lnSpc>
              <a:spcBef>
                <a:spcPts val="1600"/>
              </a:spcBef>
              <a:buClr>
                <a:srgbClr val="000000"/>
              </a:buClr>
              <a:buSzPts val="1600"/>
            </a:pPr>
            <a:r>
              <a:rPr lang="en" sz="2133" dirty="0">
                <a:solidFill>
                  <a:srgbClr val="000000"/>
                </a:solidFill>
              </a:rPr>
              <a:t>Do you want inputs in one folder and outputs in another folder? Use </a:t>
            </a:r>
            <a:r>
              <a:rPr lang="en" sz="2133" dirty="0" err="1">
                <a:solidFill>
                  <a:srgbClr val="0000FF"/>
                </a:solidFill>
                <a:latin typeface="Consolas"/>
                <a:ea typeface="Consolas"/>
                <a:cs typeface="Consolas"/>
                <a:sym typeface="Consolas"/>
              </a:rPr>
              <a:t>transfer_output_remaps</a:t>
            </a:r>
            <a:r>
              <a:rPr lang="en" sz="2133" dirty="0">
                <a:solidFill>
                  <a:srgbClr val="000000"/>
                </a:solidFill>
              </a:rPr>
              <a:t>.</a:t>
            </a:r>
            <a:endParaRPr sz="2133" dirty="0">
              <a:solidFill>
                <a:srgbClr val="000000"/>
              </a:solidFill>
            </a:endParaRPr>
          </a:p>
          <a:p>
            <a:pPr indent="-440256">
              <a:lnSpc>
                <a:spcPct val="98181"/>
              </a:lnSpc>
              <a:buClr>
                <a:srgbClr val="000000"/>
              </a:buClr>
              <a:buSzPts val="1600"/>
            </a:pPr>
            <a:r>
              <a:rPr lang="en" sz="2133" dirty="0">
                <a:solidFill>
                  <a:srgbClr val="000000"/>
                </a:solidFill>
              </a:rPr>
              <a:t>Do you have many outputs for each job that you’d like to group together, but keep separate from other job outputs? Do you want to keep inputs/outputs for the same job together? Maybe use </a:t>
            </a:r>
            <a:r>
              <a:rPr lang="en" sz="2133" dirty="0" err="1">
                <a:solidFill>
                  <a:srgbClr val="0600FE"/>
                </a:solidFill>
                <a:latin typeface="Consolas"/>
                <a:ea typeface="Consolas"/>
                <a:cs typeface="Consolas"/>
                <a:sym typeface="Consolas"/>
              </a:rPr>
              <a:t>initialdir</a:t>
            </a:r>
            <a:r>
              <a:rPr lang="en" sz="2133" dirty="0">
                <a:solidFill>
                  <a:srgbClr val="000000"/>
                </a:solidFill>
              </a:rPr>
              <a:t>.</a:t>
            </a:r>
            <a:endParaRPr sz="2133" dirty="0">
              <a:solidFill>
                <a:srgbClr val="000000"/>
              </a:solidFill>
            </a:endParaRPr>
          </a:p>
          <a:p>
            <a:pPr marL="0" indent="0">
              <a:lnSpc>
                <a:spcPct val="98181"/>
              </a:lnSpc>
              <a:spcBef>
                <a:spcPts val="1600"/>
              </a:spcBef>
              <a:spcAft>
                <a:spcPts val="1600"/>
              </a:spcAft>
              <a:buNone/>
            </a:pPr>
            <a:r>
              <a:rPr lang="en" dirty="0">
                <a:solidFill>
                  <a:srgbClr val="000000"/>
                </a:solidFill>
              </a:rPr>
              <a:t>How do you want to organize the </a:t>
            </a:r>
            <a:r>
              <a:rPr lang="en" dirty="0" err="1">
                <a:solidFill>
                  <a:srgbClr val="000000"/>
                </a:solidFill>
              </a:rPr>
              <a:t>HTCondor</a:t>
            </a:r>
            <a:r>
              <a:rPr lang="en" dirty="0">
                <a:solidFill>
                  <a:srgbClr val="000000"/>
                </a:solidFill>
              </a:rPr>
              <a:t>/system files?</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7"/>
          <p:cNvSpPr txBox="1">
            <a:spLocks noGrp="1"/>
          </p:cNvSpPr>
          <p:nvPr>
            <p:ph type="title"/>
          </p:nvPr>
        </p:nvSpPr>
        <p:spPr>
          <a:xfrm>
            <a:off x="415600" y="2724334"/>
            <a:ext cx="11428400" cy="1256000"/>
          </a:xfrm>
          <a:prstGeom prst="rect">
            <a:avLst/>
          </a:prstGeom>
          <a:noFill/>
          <a:ln>
            <a:noFill/>
          </a:ln>
        </p:spPr>
        <p:txBody>
          <a:bodyPr spcFirstLastPara="1" vert="horz" wrap="square" lIns="121900" tIns="121900" rIns="121900" bIns="121900" rtlCol="0" anchor="ctr" anchorCtr="0">
            <a:normAutofit fontScale="90000"/>
          </a:bodyPr>
          <a:lstStyle/>
          <a:p>
            <a:r>
              <a:rPr lang="en" b="1" u="sng" dirty="0"/>
              <a:t>Part II</a:t>
            </a:r>
            <a:br>
              <a:rPr lang="en" dirty="0"/>
            </a:br>
            <a:r>
              <a:rPr lang="en" dirty="0"/>
              <a:t>Scaling Out</a:t>
            </a:r>
            <a:endParaRPr dirty="0"/>
          </a:p>
        </p:txBody>
      </p:sp>
      <p:sp>
        <p:nvSpPr>
          <p:cNvPr id="2" name="Slide Number Placeholder 1">
            <a:extLst>
              <a:ext uri="{FF2B5EF4-FFF2-40B4-BE49-F238E27FC236}">
                <a16:creationId xmlns:a16="http://schemas.microsoft.com/office/drawing/2014/main" id="{2A52A6D2-E6D4-3FDD-F66E-98B768485B34}"/>
              </a:ext>
            </a:extLst>
          </p:cNvPr>
          <p:cNvSpPr>
            <a:spLocks noGrp="1"/>
          </p:cNvSpPr>
          <p:nvPr>
            <p:ph type="sldNum" idx="12"/>
          </p:nvPr>
        </p:nvSpPr>
        <p:spPr/>
        <p:txBody>
          <a:bodyPr/>
          <a:lstStyle/>
          <a:p>
            <a:fld id="{00000000-1234-1234-1234-123412341234}" type="slidenum">
              <a:rPr lang="en" smtClean="0"/>
              <a:pPr/>
              <a:t>22</a:t>
            </a:fld>
            <a:endParaRPr lang="en"/>
          </a:p>
        </p:txBody>
      </p:sp>
      <p:pic>
        <p:nvPicPr>
          <p:cNvPr id="3" name="Picture 2">
            <a:extLst>
              <a:ext uri="{FF2B5EF4-FFF2-40B4-BE49-F238E27FC236}">
                <a16:creationId xmlns:a16="http://schemas.microsoft.com/office/drawing/2014/main" id="{21EB004C-4EE3-BD30-36E6-B99850B24E7A}"/>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Overview of the Scaling Out Process</a:t>
            </a:r>
            <a:endParaRPr b="1" dirty="0"/>
          </a:p>
        </p:txBody>
      </p:sp>
      <p:sp>
        <p:nvSpPr>
          <p:cNvPr id="277" name="Google Shape;277;p48"/>
          <p:cNvSpPr txBox="1">
            <a:spLocks noGrp="1"/>
          </p:cNvSpPr>
          <p:nvPr>
            <p:ph type="body" idx="1"/>
          </p:nvPr>
        </p:nvSpPr>
        <p:spPr>
          <a:xfrm>
            <a:off x="2237064" y="1688433"/>
            <a:ext cx="9539336" cy="4403600"/>
          </a:xfrm>
          <a:prstGeom prst="rect">
            <a:avLst/>
          </a:prstGeom>
        </p:spPr>
        <p:txBody>
          <a:bodyPr spcFirstLastPara="1" vert="horz" wrap="square" lIns="121900" tIns="121900" rIns="121900" bIns="121900" rtlCol="0" anchor="t" anchorCtr="0">
            <a:normAutofit/>
          </a:bodyPr>
          <a:lstStyle/>
          <a:p>
            <a:pPr>
              <a:lnSpc>
                <a:spcPct val="100000"/>
              </a:lnSpc>
              <a:spcBef>
                <a:spcPts val="2400"/>
              </a:spcBef>
              <a:buAutoNum type="arabicPeriod"/>
            </a:pPr>
            <a:r>
              <a:rPr lang="en" b="1" dirty="0">
                <a:solidFill>
                  <a:srgbClr val="0432FF"/>
                </a:solidFill>
              </a:rPr>
              <a:t>Run a single job</a:t>
            </a:r>
            <a:r>
              <a:rPr lang="en" b="1" dirty="0"/>
              <a:t>: </a:t>
            </a:r>
            <a:r>
              <a:rPr lang="en" dirty="0"/>
              <a:t>For each job type, get a test job working reliably &amp; tune resource needs</a:t>
            </a:r>
            <a:endParaRPr dirty="0"/>
          </a:p>
          <a:p>
            <a:pPr>
              <a:lnSpc>
                <a:spcPct val="100000"/>
              </a:lnSpc>
              <a:spcBef>
                <a:spcPts val="2400"/>
              </a:spcBef>
              <a:buAutoNum type="arabicPeriod"/>
            </a:pPr>
            <a:r>
              <a:rPr lang="en" b="1" dirty="0">
                <a:solidFill>
                  <a:srgbClr val="0432FF"/>
                </a:solidFill>
              </a:rPr>
              <a:t>Test a small workload</a:t>
            </a:r>
            <a:r>
              <a:rPr lang="en" b="1" dirty="0"/>
              <a:t>:</a:t>
            </a:r>
            <a:r>
              <a:rPr lang="en" dirty="0"/>
              <a:t> Scale up to ~10 jobs, checking reliability &amp; Access Point resource demand</a:t>
            </a:r>
            <a:endParaRPr dirty="0"/>
          </a:p>
          <a:p>
            <a:pPr>
              <a:lnSpc>
                <a:spcPct val="100000"/>
              </a:lnSpc>
              <a:spcBef>
                <a:spcPts val="2400"/>
              </a:spcBef>
              <a:buAutoNum type="arabicPeriod"/>
            </a:pPr>
            <a:r>
              <a:rPr lang="en" b="1" dirty="0">
                <a:solidFill>
                  <a:srgbClr val="0432FF"/>
                </a:solidFill>
              </a:rPr>
              <a:t>Scale out</a:t>
            </a:r>
            <a:r>
              <a:rPr lang="en" b="1" dirty="0"/>
              <a:t>: </a:t>
            </a:r>
            <a:r>
              <a:rPr lang="en" dirty="0"/>
              <a:t>Continue scaling up in 10–100× increments, checking for &amp; fixing issues</a:t>
            </a:r>
          </a:p>
        </p:txBody>
      </p:sp>
      <p:pic>
        <p:nvPicPr>
          <p:cNvPr id="3" name="Picture 2" descr="Shape&#10;&#10;Description automatically generated with low confidence">
            <a:extLst>
              <a:ext uri="{FF2B5EF4-FFF2-40B4-BE49-F238E27FC236}">
                <a16:creationId xmlns:a16="http://schemas.microsoft.com/office/drawing/2014/main" id="{A3977A34-8B9D-082D-057E-B145F6F58B77}"/>
              </a:ext>
            </a:extLst>
          </p:cNvPr>
          <p:cNvPicPr>
            <a:picLocks noChangeAspect="1"/>
          </p:cNvPicPr>
          <p:nvPr/>
        </p:nvPicPr>
        <p:blipFill>
          <a:blip r:embed="rId3"/>
          <a:stretch>
            <a:fillRect/>
          </a:stretch>
        </p:blipFill>
        <p:spPr>
          <a:xfrm>
            <a:off x="415600" y="2073997"/>
            <a:ext cx="1210824" cy="1210824"/>
          </a:xfrm>
          <a:prstGeom prst="rect">
            <a:avLst/>
          </a:prstGeom>
        </p:spPr>
      </p:pic>
      <p:pic>
        <p:nvPicPr>
          <p:cNvPr id="4" name="Picture 3" descr="Shape&#10;&#10;Description automatically generated with low confidence">
            <a:extLst>
              <a:ext uri="{FF2B5EF4-FFF2-40B4-BE49-F238E27FC236}">
                <a16:creationId xmlns:a16="http://schemas.microsoft.com/office/drawing/2014/main" id="{73062DBF-FB37-1F16-005E-F7A213875F14}"/>
              </a:ext>
            </a:extLst>
          </p:cNvPr>
          <p:cNvPicPr>
            <a:picLocks noChangeAspect="1"/>
          </p:cNvPicPr>
          <p:nvPr/>
        </p:nvPicPr>
        <p:blipFill>
          <a:blip r:embed="rId4"/>
          <a:stretch>
            <a:fillRect/>
          </a:stretch>
        </p:blipFill>
        <p:spPr>
          <a:xfrm>
            <a:off x="415600" y="4302052"/>
            <a:ext cx="1210824" cy="1210824"/>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E72A9C62-8B90-2FDD-D4F9-98748EB468ED}"/>
              </a:ext>
            </a:extLst>
          </p:cNvPr>
          <p:cNvPicPr>
            <a:picLocks noChangeAspect="1"/>
          </p:cNvPicPr>
          <p:nvPr/>
        </p:nvPicPr>
        <p:blipFill>
          <a:blip r:embed="rId5"/>
          <a:stretch>
            <a:fillRect/>
          </a:stretch>
        </p:blipFill>
        <p:spPr>
          <a:xfrm>
            <a:off x="1148069" y="3091228"/>
            <a:ext cx="1210824" cy="1210824"/>
          </a:xfrm>
          <a:prstGeom prst="rect">
            <a:avLst/>
          </a:prstGeom>
        </p:spPr>
      </p:pic>
      <p:sp>
        <p:nvSpPr>
          <p:cNvPr id="6" name="Slide Number Placeholder 5">
            <a:extLst>
              <a:ext uri="{FF2B5EF4-FFF2-40B4-BE49-F238E27FC236}">
                <a16:creationId xmlns:a16="http://schemas.microsoft.com/office/drawing/2014/main" id="{25BAB458-EDCC-46F9-FDCD-BDC6B0E04645}"/>
              </a:ext>
            </a:extLst>
          </p:cNvPr>
          <p:cNvSpPr>
            <a:spLocks noGrp="1"/>
          </p:cNvSpPr>
          <p:nvPr>
            <p:ph type="sldNum" idx="12"/>
          </p:nvPr>
        </p:nvSpPr>
        <p:spPr/>
        <p:txBody>
          <a:bodyPr/>
          <a:lstStyle/>
          <a:p>
            <a:fld id="{00000000-1234-1234-1234-123412341234}" type="slidenum">
              <a:rPr lang="en" smtClean="0"/>
              <a:pPr/>
              <a:t>23</a:t>
            </a:fld>
            <a:endParaRPr lang="en"/>
          </a:p>
        </p:txBody>
      </p:sp>
      <p:pic>
        <p:nvPicPr>
          <p:cNvPr id="2" name="Picture 1">
            <a:extLst>
              <a:ext uri="{FF2B5EF4-FFF2-40B4-BE49-F238E27FC236}">
                <a16:creationId xmlns:a16="http://schemas.microsoft.com/office/drawing/2014/main" id="{0AD87AFA-EAE6-32A7-5999-2EF17E0D9DE0}"/>
              </a:ext>
            </a:extLst>
          </p:cNvPr>
          <p:cNvPicPr>
            <a:picLocks noChangeAspect="1"/>
          </p:cNvPicPr>
          <p:nvPr/>
        </p:nvPicPr>
        <p:blipFill>
          <a:blip r:embed="rId6"/>
          <a:stretch>
            <a:fillRect/>
          </a:stretch>
        </p:blipFill>
        <p:spPr>
          <a:xfrm>
            <a:off x="415600" y="169263"/>
            <a:ext cx="11360800" cy="31778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4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1: Get One Job Running</a:t>
            </a:r>
            <a:endParaRPr b="1" dirty="0"/>
          </a:p>
        </p:txBody>
      </p:sp>
      <p:sp>
        <p:nvSpPr>
          <p:cNvPr id="282" name="Google Shape;282;p49"/>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solidFill>
                  <a:srgbClr val="0432FF"/>
                </a:solidFill>
              </a:rPr>
              <a:t>You know how to do this!</a:t>
            </a:r>
            <a:r>
              <a:rPr lang="en" dirty="0">
                <a:solidFill>
                  <a:srgbClr val="0432FF"/>
                </a:solidFill>
              </a:rPr>
              <a:t> </a:t>
            </a:r>
            <a:r>
              <a:rPr lang="en" dirty="0"/>
              <a:t>😊</a:t>
            </a:r>
            <a:endParaRPr dirty="0"/>
          </a:p>
          <a:p>
            <a:pPr>
              <a:spcBef>
                <a:spcPts val="1333"/>
              </a:spcBef>
            </a:pPr>
            <a:r>
              <a:rPr lang="en" dirty="0"/>
              <a:t>Gather executable, inputs, arguments, etc.</a:t>
            </a:r>
            <a:r>
              <a:rPr lang="en" dirty="0">
                <a:solidFill>
                  <a:schemeClr val="accent1"/>
                </a:solidFill>
              </a:rPr>
              <a:t>*</a:t>
            </a:r>
            <a:endParaRPr dirty="0"/>
          </a:p>
          <a:p>
            <a:r>
              <a:rPr lang="en" dirty="0"/>
              <a:t>Estimate initial resource needs</a:t>
            </a:r>
            <a:r>
              <a:rPr lang="en" dirty="0">
                <a:solidFill>
                  <a:schemeClr val="accent1"/>
                </a:solidFill>
              </a:rPr>
              <a:t>*</a:t>
            </a:r>
            <a:endParaRPr dirty="0">
              <a:solidFill>
                <a:schemeClr val="accent1"/>
              </a:solidFill>
            </a:endParaRPr>
          </a:p>
          <a:p>
            <a:r>
              <a:rPr lang="en" dirty="0"/>
              <a:t>Write a submit file</a:t>
            </a:r>
            <a:endParaRPr dirty="0"/>
          </a:p>
          <a:p>
            <a:r>
              <a:rPr lang="en" dirty="0"/>
              <a:t>Submit!</a:t>
            </a:r>
            <a:endParaRPr dirty="0"/>
          </a:p>
          <a:p>
            <a:r>
              <a:rPr lang="en" dirty="0"/>
              <a:t>Review all outputs, including log, output, and error files</a:t>
            </a:r>
            <a:endParaRPr dirty="0"/>
          </a:p>
          <a:p>
            <a:r>
              <a:rPr lang="en" dirty="0"/>
              <a:t>Check actual resource usage and update resource needs</a:t>
            </a:r>
            <a:r>
              <a:rPr lang="en" dirty="0">
                <a:solidFill>
                  <a:schemeClr val="accent1"/>
                </a:solidFill>
              </a:rPr>
              <a:t>*</a:t>
            </a:r>
            <a:endParaRPr dirty="0"/>
          </a:p>
          <a:p>
            <a:r>
              <a:rPr lang="en" dirty="0"/>
              <a:t>Repeat until (fairly) accurate and reliable</a:t>
            </a:r>
            <a:endParaRPr dirty="0"/>
          </a:p>
          <a:p>
            <a:pPr marL="0" indent="0">
              <a:spcBef>
                <a:spcPts val="1333"/>
              </a:spcBef>
              <a:buNone/>
            </a:pPr>
            <a:r>
              <a:rPr lang="en" dirty="0">
                <a:solidFill>
                  <a:schemeClr val="accent1"/>
                </a:solidFill>
              </a:rPr>
              <a:t>*</a:t>
            </a:r>
            <a:r>
              <a:rPr lang="en" dirty="0"/>
              <a:t> More details on next slides</a:t>
            </a:r>
            <a:endParaRPr dirty="0"/>
          </a:p>
        </p:txBody>
      </p:sp>
      <p:pic>
        <p:nvPicPr>
          <p:cNvPr id="2" name="Picture 1" descr="Shape&#10;&#10;Description automatically generated with low confidence">
            <a:extLst>
              <a:ext uri="{FF2B5EF4-FFF2-40B4-BE49-F238E27FC236}">
                <a16:creationId xmlns:a16="http://schemas.microsoft.com/office/drawing/2014/main" id="{2DE0FE3A-77A3-DEA8-FDF8-05D93320BF61}"/>
              </a:ext>
            </a:extLst>
          </p:cNvPr>
          <p:cNvPicPr>
            <a:picLocks noChangeAspect="1"/>
          </p:cNvPicPr>
          <p:nvPr/>
        </p:nvPicPr>
        <p:blipFill>
          <a:blip r:embed="rId3"/>
          <a:stretch>
            <a:fillRect/>
          </a:stretch>
        </p:blipFill>
        <p:spPr>
          <a:xfrm>
            <a:off x="8949999" y="2218175"/>
            <a:ext cx="2526383" cy="2526383"/>
          </a:xfrm>
          <a:prstGeom prst="rect">
            <a:avLst/>
          </a:prstGeom>
        </p:spPr>
      </p:pic>
      <p:sp>
        <p:nvSpPr>
          <p:cNvPr id="3" name="Slide Number Placeholder 2">
            <a:extLst>
              <a:ext uri="{FF2B5EF4-FFF2-40B4-BE49-F238E27FC236}">
                <a16:creationId xmlns:a16="http://schemas.microsoft.com/office/drawing/2014/main" id="{1193FBE5-04E8-FB08-EABC-A42D3258A33C}"/>
              </a:ext>
            </a:extLst>
          </p:cNvPr>
          <p:cNvSpPr>
            <a:spLocks noGrp="1"/>
          </p:cNvSpPr>
          <p:nvPr>
            <p:ph type="sldNum" idx="12"/>
          </p:nvPr>
        </p:nvSpPr>
        <p:spPr/>
        <p:txBody>
          <a:bodyPr/>
          <a:lstStyle/>
          <a:p>
            <a:fld id="{00000000-1234-1234-1234-123412341234}" type="slidenum">
              <a:rPr lang="en" smtClean="0"/>
              <a:pPr/>
              <a:t>24</a:t>
            </a:fld>
            <a:endParaRPr lang="en"/>
          </a:p>
        </p:txBody>
      </p:sp>
      <p:pic>
        <p:nvPicPr>
          <p:cNvPr id="4" name="Picture 3">
            <a:extLst>
              <a:ext uri="{FF2B5EF4-FFF2-40B4-BE49-F238E27FC236}">
                <a16:creationId xmlns:a16="http://schemas.microsoft.com/office/drawing/2014/main" id="{6FB54A9F-0C6E-60EC-2025-593729B779F7}"/>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50"/>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1: Tips for Initial Test Jobs</a:t>
            </a:r>
            <a:endParaRPr b="1" dirty="0"/>
          </a:p>
        </p:txBody>
      </p:sp>
      <p:sp>
        <p:nvSpPr>
          <p:cNvPr id="288" name="Google Shape;288;p50"/>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20000"/>
          </a:bodyPr>
          <a:lstStyle/>
          <a:p>
            <a:pPr>
              <a:spcBef>
                <a:spcPts val="1333"/>
              </a:spcBef>
            </a:pPr>
            <a:r>
              <a:rPr lang="en"/>
              <a:t>Test one of each kind of job you will run (e.g., prep, simulation, analysis)</a:t>
            </a:r>
            <a:endParaRPr/>
          </a:p>
          <a:p>
            <a:pPr>
              <a:spcBef>
                <a:spcPts val="1333"/>
              </a:spcBef>
            </a:pPr>
            <a:r>
              <a:rPr lang="en"/>
              <a:t>Select smaller data sets or subsets of data for your first test jobs</a:t>
            </a:r>
            <a:endParaRPr/>
          </a:p>
          <a:p>
            <a:pPr>
              <a:spcBef>
                <a:spcPts val="1333"/>
              </a:spcBef>
            </a:pPr>
            <a:r>
              <a:rPr lang="en"/>
              <a:t>Pick test jobs that will reproduce results from elsewhere, if possible</a:t>
            </a:r>
            <a:endParaRPr/>
          </a:p>
          <a:p>
            <a:pPr>
              <a:spcBef>
                <a:spcPts val="1333"/>
              </a:spcBef>
            </a:pPr>
            <a:r>
              <a:rPr lang="en"/>
              <a:t>Name files carefully to help identify which results go with which tests</a:t>
            </a:r>
            <a:endParaRPr/>
          </a:p>
          <a:p>
            <a:pPr>
              <a:spcBef>
                <a:spcPts val="1333"/>
              </a:spcBef>
            </a:pPr>
            <a:r>
              <a:rPr lang="en"/>
              <a:t>Make sure you understand and can run your software</a:t>
            </a:r>
            <a:endParaRPr/>
          </a:p>
          <a:p>
            <a:pPr lvl="1"/>
            <a:r>
              <a:rPr lang="en"/>
              <a:t>Software — executable, dependencies, maybe a wrapper script to prepare environment</a:t>
            </a:r>
            <a:endParaRPr/>
          </a:p>
          <a:p>
            <a:pPr lvl="1"/>
            <a:r>
              <a:rPr lang="en"/>
              <a:t>Command-line arguments</a:t>
            </a:r>
            <a:endParaRPr/>
          </a:p>
          <a:p>
            <a:pPr lvl="1"/>
            <a:r>
              <a:rPr lang="en"/>
              <a:t>Input files</a:t>
            </a:r>
            <a:endParaRPr/>
          </a:p>
        </p:txBody>
      </p:sp>
      <p:sp>
        <p:nvSpPr>
          <p:cNvPr id="2" name="Slide Number Placeholder 1">
            <a:extLst>
              <a:ext uri="{FF2B5EF4-FFF2-40B4-BE49-F238E27FC236}">
                <a16:creationId xmlns:a16="http://schemas.microsoft.com/office/drawing/2014/main" id="{3058F6B4-9FD5-B7CB-576C-D184AA79BB1D}"/>
              </a:ext>
            </a:extLst>
          </p:cNvPr>
          <p:cNvSpPr>
            <a:spLocks noGrp="1"/>
          </p:cNvSpPr>
          <p:nvPr>
            <p:ph type="sldNum" idx="12"/>
          </p:nvPr>
        </p:nvSpPr>
        <p:spPr/>
        <p:txBody>
          <a:bodyPr/>
          <a:lstStyle/>
          <a:p>
            <a:fld id="{00000000-1234-1234-1234-123412341234}" type="slidenum">
              <a:rPr lang="en" smtClean="0"/>
              <a:pPr/>
              <a:t>25</a:t>
            </a:fld>
            <a:endParaRPr lang="en"/>
          </a:p>
        </p:txBody>
      </p:sp>
      <p:pic>
        <p:nvPicPr>
          <p:cNvPr id="3" name="Picture 2">
            <a:extLst>
              <a:ext uri="{FF2B5EF4-FFF2-40B4-BE49-F238E27FC236}">
                <a16:creationId xmlns:a16="http://schemas.microsoft.com/office/drawing/2014/main" id="{A8991DAA-5E9A-AD62-D555-D5B954458536}"/>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51"/>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1: Estimating Initial Resource Needs</a:t>
            </a:r>
            <a:endParaRPr b="1" dirty="0"/>
          </a:p>
        </p:txBody>
      </p:sp>
      <p:sp>
        <p:nvSpPr>
          <p:cNvPr id="294" name="Google Shape;294;p51"/>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sz="2933" b="1" dirty="0">
                <a:solidFill>
                  <a:srgbClr val="0432FF"/>
                </a:solidFill>
              </a:rPr>
              <a:t>CPU</a:t>
            </a:r>
            <a:endParaRPr sz="2933" b="1" dirty="0">
              <a:solidFill>
                <a:srgbClr val="0432FF"/>
              </a:solidFill>
            </a:endParaRPr>
          </a:p>
          <a:p>
            <a:r>
              <a:rPr lang="en" dirty="0"/>
              <a:t>By default, start with 1</a:t>
            </a:r>
            <a:endParaRPr dirty="0"/>
          </a:p>
          <a:p>
            <a:r>
              <a:rPr lang="en" dirty="0"/>
              <a:t>Unless you know for sure that you executable uses a certain number &gt; 1</a:t>
            </a:r>
            <a:endParaRPr dirty="0"/>
          </a:p>
          <a:p>
            <a:pPr marL="0" indent="0">
              <a:spcBef>
                <a:spcPts val="1333"/>
              </a:spcBef>
              <a:buNone/>
            </a:pPr>
            <a:r>
              <a:rPr lang="en" sz="2933" b="1" dirty="0">
                <a:solidFill>
                  <a:srgbClr val="0432FF"/>
                </a:solidFill>
              </a:rPr>
              <a:t>Memory</a:t>
            </a:r>
            <a:endParaRPr sz="2933" b="1" dirty="0">
              <a:solidFill>
                <a:srgbClr val="0432FF"/>
              </a:solidFill>
            </a:endParaRPr>
          </a:p>
          <a:p>
            <a:r>
              <a:rPr lang="en" dirty="0"/>
              <a:t>Start with the total memory available on laptop or where it ran before</a:t>
            </a:r>
            <a:endParaRPr dirty="0"/>
          </a:p>
          <a:p>
            <a:r>
              <a:rPr lang="en" dirty="0"/>
              <a:t>It’s ok if this is a lot the first time, you will fine-tune later</a:t>
            </a:r>
            <a:endParaRPr dirty="0"/>
          </a:p>
          <a:p>
            <a:pPr marL="0" indent="0">
              <a:spcBef>
                <a:spcPts val="1333"/>
              </a:spcBef>
              <a:buNone/>
            </a:pPr>
            <a:r>
              <a:rPr lang="en" sz="2933" b="1" dirty="0">
                <a:solidFill>
                  <a:srgbClr val="0432FF"/>
                </a:solidFill>
              </a:rPr>
              <a:t>Disk</a:t>
            </a:r>
            <a:endParaRPr sz="2933" b="1" dirty="0">
              <a:solidFill>
                <a:srgbClr val="0432FF"/>
              </a:solidFill>
            </a:endParaRPr>
          </a:p>
          <a:p>
            <a:r>
              <a:rPr lang="en" dirty="0"/>
              <a:t>Estimate (as best you can) and sum sizes of: executable (+ environment), input files, output files, temporary files, standard output/error</a:t>
            </a:r>
            <a:endParaRPr dirty="0"/>
          </a:p>
        </p:txBody>
      </p:sp>
      <p:sp>
        <p:nvSpPr>
          <p:cNvPr id="2" name="Slide Number Placeholder 1">
            <a:extLst>
              <a:ext uri="{FF2B5EF4-FFF2-40B4-BE49-F238E27FC236}">
                <a16:creationId xmlns:a16="http://schemas.microsoft.com/office/drawing/2014/main" id="{9EC3DDCA-29DC-0BEA-BCF7-9514C28EA436}"/>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3" name="Picture 2">
            <a:extLst>
              <a:ext uri="{FF2B5EF4-FFF2-40B4-BE49-F238E27FC236}">
                <a16:creationId xmlns:a16="http://schemas.microsoft.com/office/drawing/2014/main" id="{BD5AA498-2A09-9D3E-C2A1-C4A6A79C0D6F}"/>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2"/>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1: Run, Refine, Repeat</a:t>
            </a:r>
            <a:endParaRPr b="1" dirty="0"/>
          </a:p>
        </p:txBody>
      </p:sp>
      <p:sp>
        <p:nvSpPr>
          <p:cNvPr id="301" name="Google Shape;301;p52"/>
          <p:cNvSpPr txBox="1">
            <a:spLocks noGrp="1"/>
          </p:cNvSpPr>
          <p:nvPr>
            <p:ph type="body" idx="1"/>
          </p:nvPr>
        </p:nvSpPr>
        <p:spPr>
          <a:xfrm>
            <a:off x="415600" y="1536567"/>
            <a:ext cx="11360800" cy="24696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solidFill>
                  <a:srgbClr val="0432FF"/>
                </a:solidFill>
              </a:rPr>
              <a:t>After running a test job:</a:t>
            </a:r>
            <a:endParaRPr b="1" dirty="0">
              <a:solidFill>
                <a:srgbClr val="0432FF"/>
              </a:solidFill>
            </a:endParaRPr>
          </a:p>
          <a:p>
            <a:r>
              <a:rPr lang="en" dirty="0"/>
              <a:t>Check logs and output for errors, warning, holds, etc.</a:t>
            </a:r>
            <a:endParaRPr dirty="0"/>
          </a:p>
          <a:p>
            <a:r>
              <a:rPr lang="en" dirty="0"/>
              <a:t>Check </a:t>
            </a:r>
            <a:r>
              <a:rPr lang="en" dirty="0" err="1"/>
              <a:t>HTCondor</a:t>
            </a:r>
            <a:r>
              <a:rPr lang="en" dirty="0"/>
              <a:t> job log for actual resource usage</a:t>
            </a:r>
            <a:endParaRPr dirty="0"/>
          </a:p>
          <a:p>
            <a:r>
              <a:rPr lang="en" dirty="0"/>
              <a:t>Fix issues, update resource needs, run 1 job again!</a:t>
            </a:r>
            <a:endParaRPr dirty="0"/>
          </a:p>
          <a:p>
            <a:r>
              <a:rPr lang="en" dirty="0"/>
              <a:t>Good opportunity to check “fit” of jobs to HTC and maybe adjust</a:t>
            </a:r>
            <a:endParaRPr dirty="0"/>
          </a:p>
        </p:txBody>
      </p:sp>
      <p:sp>
        <p:nvSpPr>
          <p:cNvPr id="302" name="Google Shape;302;p52"/>
          <p:cNvSpPr txBox="1"/>
          <p:nvPr/>
        </p:nvSpPr>
        <p:spPr>
          <a:xfrm>
            <a:off x="1888177" y="3950973"/>
            <a:ext cx="8205850" cy="2476022"/>
          </a:xfrm>
          <a:prstGeom prst="rect">
            <a:avLst/>
          </a:prstGeom>
          <a:solidFill>
            <a:srgbClr val="FFF2CC"/>
          </a:solidFill>
          <a:ln>
            <a:noFill/>
          </a:ln>
        </p:spPr>
        <p:txBody>
          <a:bodyPr spcFirstLastPara="1" wrap="square" lIns="121900" tIns="121900" rIns="121900" bIns="121900" anchor="t" anchorCtr="0">
            <a:spAutoFit/>
          </a:bodyPr>
          <a:lstStyle/>
          <a:p>
            <a:pPr>
              <a:lnSpc>
                <a:spcPct val="115000"/>
              </a:lnSpc>
            </a:pPr>
            <a:r>
              <a:rPr lang="en" dirty="0">
                <a:latin typeface="Source Code Pro"/>
                <a:ea typeface="Source Code Pro"/>
                <a:cs typeface="Source Code Pro"/>
                <a:sym typeface="Source Code Pro"/>
              </a:rPr>
              <a:t>005 (1234.000.000) 2022-07-28 09:12:34 Job terminated.</a:t>
            </a:r>
            <a:endParaRPr dirty="0">
              <a:latin typeface="Source Code Pro"/>
              <a:ea typeface="Source Code Pro"/>
              <a:cs typeface="Source Code Pro"/>
              <a:sym typeface="Source Code Pro"/>
            </a:endParaRPr>
          </a:p>
          <a:p>
            <a:pPr>
              <a:lnSpc>
                <a:spcPct val="115000"/>
              </a:lnSpc>
            </a:pPr>
            <a:r>
              <a:rPr lang="en" b="1" dirty="0">
                <a:solidFill>
                  <a:srgbClr val="0432FF"/>
                </a:solidFill>
                <a:latin typeface="Source Code Pro"/>
                <a:ea typeface="Source Code Pro"/>
                <a:cs typeface="Source Code Pro"/>
                <a:sym typeface="Source Code Pro"/>
              </a:rPr>
              <a:t>    (1) Normal termination (return value 0)</a:t>
            </a:r>
            <a:endParaRPr b="1" dirty="0">
              <a:solidFill>
                <a:srgbClr val="0432FF"/>
              </a:solidFill>
              <a:latin typeface="Source Code Pro"/>
              <a:ea typeface="Source Code Pro"/>
              <a:cs typeface="Source Code Pro"/>
              <a:sym typeface="Source Code Pro"/>
            </a:endParaRPr>
          </a:p>
          <a:p>
            <a:pPr>
              <a:lnSpc>
                <a:spcPct val="115000"/>
              </a:lnSpc>
            </a:pPr>
            <a:r>
              <a:rPr lang="en" dirty="0">
                <a:solidFill>
                  <a:schemeClr val="lt2"/>
                </a:solidFill>
                <a:latin typeface="Source Code Pro"/>
                <a:ea typeface="Source Code Pro"/>
                <a:cs typeface="Source Code Pro"/>
                <a:sym typeface="Source Code Pro"/>
              </a:rPr>
              <a:t>[...]</a:t>
            </a:r>
            <a:endParaRPr dirty="0">
              <a:solidFill>
                <a:schemeClr val="lt2"/>
              </a:solidFill>
              <a:latin typeface="Source Code Pro"/>
              <a:ea typeface="Source Code Pro"/>
              <a:cs typeface="Source Code Pro"/>
              <a:sym typeface="Source Code Pro"/>
            </a:endParaRPr>
          </a:p>
          <a:p>
            <a:pPr>
              <a:lnSpc>
                <a:spcPct val="115000"/>
              </a:lnSpc>
            </a:pPr>
            <a:r>
              <a:rPr lang="en" dirty="0">
                <a:latin typeface="Source Code Pro"/>
                <a:ea typeface="Source Code Pro"/>
                <a:cs typeface="Source Code Pro"/>
                <a:sym typeface="Source Code Pro"/>
              </a:rPr>
              <a:t>    Partitionable Resources :    Usage  Request Allocated</a:t>
            </a:r>
            <a:endParaRPr dirty="0">
              <a:latin typeface="Source Code Pro"/>
              <a:ea typeface="Source Code Pro"/>
              <a:cs typeface="Source Code Pro"/>
              <a:sym typeface="Source Code Pro"/>
            </a:endParaRPr>
          </a:p>
          <a:p>
            <a:pPr>
              <a:lnSpc>
                <a:spcPct val="115000"/>
              </a:lnSpc>
            </a:pPr>
            <a:r>
              <a:rPr lang="en" b="1" dirty="0">
                <a:latin typeface="Source Code Pro"/>
                <a:ea typeface="Source Code Pro"/>
                <a:cs typeface="Source Code Pro"/>
                <a:sym typeface="Source Code Pro"/>
              </a:rPr>
              <a:t>       </a:t>
            </a:r>
            <a:r>
              <a:rPr lang="en" b="1" dirty="0" err="1">
                <a:solidFill>
                  <a:srgbClr val="0432FF"/>
                </a:solidFill>
                <a:latin typeface="Source Code Pro"/>
                <a:ea typeface="Source Code Pro"/>
                <a:cs typeface="Source Code Pro"/>
                <a:sym typeface="Source Code Pro"/>
              </a:rPr>
              <a:t>Cpus</a:t>
            </a:r>
            <a:r>
              <a:rPr lang="en" b="1" dirty="0">
                <a:latin typeface="Source Code Pro"/>
                <a:ea typeface="Source Code Pro"/>
                <a:cs typeface="Source Code Pro"/>
                <a:sym typeface="Source Code Pro"/>
              </a:rPr>
              <a:t>                 :                 1         1</a:t>
            </a:r>
            <a:endParaRPr b="1" dirty="0">
              <a:latin typeface="Source Code Pro"/>
              <a:ea typeface="Source Code Pro"/>
              <a:cs typeface="Source Code Pro"/>
              <a:sym typeface="Source Code Pro"/>
            </a:endParaRPr>
          </a:p>
          <a:p>
            <a:pPr>
              <a:lnSpc>
                <a:spcPct val="115000"/>
              </a:lnSpc>
            </a:pPr>
            <a:r>
              <a:rPr lang="en" b="1" dirty="0">
                <a:latin typeface="Source Code Pro"/>
                <a:ea typeface="Source Code Pro"/>
                <a:cs typeface="Source Code Pro"/>
                <a:sym typeface="Source Code Pro"/>
              </a:rPr>
              <a:t>       </a:t>
            </a:r>
            <a:r>
              <a:rPr lang="en" b="1" dirty="0">
                <a:solidFill>
                  <a:srgbClr val="0432FF"/>
                </a:solidFill>
                <a:latin typeface="Source Code Pro"/>
                <a:ea typeface="Source Code Pro"/>
                <a:cs typeface="Source Code Pro"/>
                <a:sym typeface="Source Code Pro"/>
              </a:rPr>
              <a:t>Disk (KB)            </a:t>
            </a:r>
            <a:r>
              <a:rPr lang="en" b="1" dirty="0">
                <a:latin typeface="Source Code Pro"/>
                <a:ea typeface="Source Code Pro"/>
                <a:cs typeface="Source Code Pro"/>
                <a:sym typeface="Source Code Pro"/>
              </a:rPr>
              <a:t>:       </a:t>
            </a:r>
            <a:r>
              <a:rPr lang="en" b="1" dirty="0">
                <a:solidFill>
                  <a:srgbClr val="0432FF"/>
                </a:solidFill>
                <a:latin typeface="Source Code Pro"/>
                <a:ea typeface="Source Code Pro"/>
                <a:cs typeface="Source Code Pro"/>
                <a:sym typeface="Source Code Pro"/>
              </a:rPr>
              <a:t>40</a:t>
            </a:r>
            <a:r>
              <a:rPr lang="en" b="1" dirty="0">
                <a:latin typeface="Source Code Pro"/>
                <a:ea typeface="Source Code Pro"/>
                <a:cs typeface="Source Code Pro"/>
                <a:sym typeface="Source Code Pro"/>
              </a:rPr>
              <a:t>       30   4203309</a:t>
            </a:r>
            <a:endParaRPr b="1" dirty="0">
              <a:latin typeface="Source Code Pro"/>
              <a:ea typeface="Source Code Pro"/>
              <a:cs typeface="Source Code Pro"/>
              <a:sym typeface="Source Code Pro"/>
            </a:endParaRPr>
          </a:p>
          <a:p>
            <a:pPr>
              <a:lnSpc>
                <a:spcPct val="115000"/>
              </a:lnSpc>
            </a:pPr>
            <a:r>
              <a:rPr lang="en" b="1" dirty="0">
                <a:latin typeface="Source Code Pro"/>
                <a:ea typeface="Source Code Pro"/>
                <a:cs typeface="Source Code Pro"/>
                <a:sym typeface="Source Code Pro"/>
              </a:rPr>
              <a:t>       </a:t>
            </a:r>
            <a:r>
              <a:rPr lang="en" b="1" dirty="0">
                <a:solidFill>
                  <a:srgbClr val="0432FF"/>
                </a:solidFill>
                <a:latin typeface="Source Code Pro"/>
                <a:ea typeface="Source Code Pro"/>
                <a:cs typeface="Source Code Pro"/>
                <a:sym typeface="Source Code Pro"/>
              </a:rPr>
              <a:t>Memory (MB)          </a:t>
            </a:r>
            <a:r>
              <a:rPr lang="en" b="1" dirty="0">
                <a:latin typeface="Source Code Pro"/>
                <a:ea typeface="Source Code Pro"/>
                <a:cs typeface="Source Code Pro"/>
                <a:sym typeface="Source Code Pro"/>
              </a:rPr>
              <a:t>:        </a:t>
            </a:r>
            <a:r>
              <a:rPr lang="en" b="1" dirty="0">
                <a:solidFill>
                  <a:srgbClr val="0432FF"/>
                </a:solidFill>
                <a:latin typeface="Source Code Pro"/>
                <a:ea typeface="Source Code Pro"/>
                <a:cs typeface="Source Code Pro"/>
                <a:sym typeface="Source Code Pro"/>
              </a:rPr>
              <a:t>1</a:t>
            </a:r>
            <a:r>
              <a:rPr lang="en" b="1" dirty="0">
                <a:latin typeface="Source Code Pro"/>
                <a:ea typeface="Source Code Pro"/>
                <a:cs typeface="Source Code Pro"/>
                <a:sym typeface="Source Code Pro"/>
              </a:rPr>
              <a:t>        1         1</a:t>
            </a:r>
            <a:endParaRPr b="1" dirty="0">
              <a:latin typeface="Source Code Pro"/>
              <a:ea typeface="Source Code Pro"/>
              <a:cs typeface="Source Code Pro"/>
              <a:sym typeface="Source Code Pro"/>
            </a:endParaRPr>
          </a:p>
        </p:txBody>
      </p:sp>
      <p:sp>
        <p:nvSpPr>
          <p:cNvPr id="2" name="Slide Number Placeholder 1">
            <a:extLst>
              <a:ext uri="{FF2B5EF4-FFF2-40B4-BE49-F238E27FC236}">
                <a16:creationId xmlns:a16="http://schemas.microsoft.com/office/drawing/2014/main" id="{4E9D42A7-4155-CF31-394C-DBCA5921BF39}"/>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3" name="Picture 2">
            <a:extLst>
              <a:ext uri="{FF2B5EF4-FFF2-40B4-BE49-F238E27FC236}">
                <a16:creationId xmlns:a16="http://schemas.microsoft.com/office/drawing/2014/main" id="{E30A5A65-4FF0-8706-BA02-33FE4EECDF86}"/>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3"/>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2: Scale To About 10 Jobs</a:t>
            </a:r>
            <a:endParaRPr b="1" dirty="0"/>
          </a:p>
        </p:txBody>
      </p:sp>
      <p:sp>
        <p:nvSpPr>
          <p:cNvPr id="308" name="Google Shape;308;p53"/>
          <p:cNvSpPr txBox="1">
            <a:spLocks noGrp="1"/>
          </p:cNvSpPr>
          <p:nvPr>
            <p:ph type="body" idx="1"/>
          </p:nvPr>
        </p:nvSpPr>
        <p:spPr>
          <a:xfrm>
            <a:off x="415599" y="1688433"/>
            <a:ext cx="9108411" cy="4576200"/>
          </a:xfrm>
          <a:prstGeom prst="rect">
            <a:avLst/>
          </a:prstGeom>
        </p:spPr>
        <p:txBody>
          <a:bodyPr spcFirstLastPara="1" vert="horz" wrap="square" lIns="121900" tIns="121900" rIns="121900" bIns="121900" rtlCol="0" anchor="t" anchorCtr="0">
            <a:normAutofit/>
          </a:bodyPr>
          <a:lstStyle/>
          <a:p>
            <a:pPr marL="0" indent="0">
              <a:buNone/>
            </a:pPr>
            <a:r>
              <a:rPr lang="en" sz="2600" b="1" dirty="0">
                <a:solidFill>
                  <a:srgbClr val="0432FF"/>
                </a:solidFill>
              </a:rPr>
              <a:t>For each kind of job, once you have 1 job working, try about 10</a:t>
            </a:r>
            <a:endParaRPr sz="2600" b="1" dirty="0">
              <a:solidFill>
                <a:srgbClr val="0432FF"/>
              </a:solidFill>
            </a:endParaRPr>
          </a:p>
          <a:p>
            <a:pPr>
              <a:spcBef>
                <a:spcPts val="1333"/>
              </a:spcBef>
            </a:pPr>
            <a:r>
              <a:rPr lang="en" sz="2600" dirty="0"/>
              <a:t>Try a representative variety of arguments and input files</a:t>
            </a:r>
            <a:endParaRPr sz="2600" dirty="0"/>
          </a:p>
          <a:p>
            <a:r>
              <a:rPr lang="en" sz="2600" dirty="0"/>
              <a:t>Start developing methods for checking results of </a:t>
            </a:r>
            <a:r>
              <a:rPr lang="en" sz="2600" i="1" dirty="0"/>
              <a:t>all</a:t>
            </a:r>
            <a:r>
              <a:rPr lang="en" sz="2600" dirty="0"/>
              <a:t> jobs</a:t>
            </a:r>
            <a:endParaRPr sz="2600" dirty="0"/>
          </a:p>
          <a:p>
            <a:r>
              <a:rPr lang="en" sz="2600" dirty="0"/>
              <a:t>Estimate total resource needs for the Access Point itself</a:t>
            </a:r>
            <a:endParaRPr sz="2600" dirty="0"/>
          </a:p>
          <a:p>
            <a:r>
              <a:rPr lang="en" sz="2600" b="1" dirty="0">
                <a:solidFill>
                  <a:srgbClr val="FF2600"/>
                </a:solidFill>
              </a:rPr>
              <a:t>Repeat tests</a:t>
            </a:r>
            <a:r>
              <a:rPr lang="en" sz="2600" dirty="0">
                <a:solidFill>
                  <a:srgbClr val="FF2600"/>
                </a:solidFill>
              </a:rPr>
              <a:t> </a:t>
            </a:r>
            <a:r>
              <a:rPr lang="en" sz="2600" dirty="0"/>
              <a:t>at this scale until issues are fixed &amp; resources are accurate</a:t>
            </a:r>
            <a:endParaRPr sz="2600" dirty="0"/>
          </a:p>
        </p:txBody>
      </p:sp>
      <p:sp>
        <p:nvSpPr>
          <p:cNvPr id="2" name="Slide Number Placeholder 1">
            <a:extLst>
              <a:ext uri="{FF2B5EF4-FFF2-40B4-BE49-F238E27FC236}">
                <a16:creationId xmlns:a16="http://schemas.microsoft.com/office/drawing/2014/main" id="{8FD49164-ED8F-5DCC-A86F-DCD357B972BD}"/>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3" name="Picture 2" descr="Shape&#10;&#10;Description automatically generated with low confidence">
            <a:extLst>
              <a:ext uri="{FF2B5EF4-FFF2-40B4-BE49-F238E27FC236}">
                <a16:creationId xmlns:a16="http://schemas.microsoft.com/office/drawing/2014/main" id="{38A82AB1-BA37-34E6-7ABA-D5A4AEECF152}"/>
              </a:ext>
            </a:extLst>
          </p:cNvPr>
          <p:cNvPicPr>
            <a:picLocks noChangeAspect="1"/>
          </p:cNvPicPr>
          <p:nvPr/>
        </p:nvPicPr>
        <p:blipFill>
          <a:blip r:embed="rId3"/>
          <a:stretch>
            <a:fillRect/>
          </a:stretch>
        </p:blipFill>
        <p:spPr>
          <a:xfrm>
            <a:off x="9117497" y="2616877"/>
            <a:ext cx="2520436" cy="2520436"/>
          </a:xfrm>
          <a:prstGeom prst="rect">
            <a:avLst/>
          </a:prstGeom>
        </p:spPr>
      </p:pic>
      <p:pic>
        <p:nvPicPr>
          <p:cNvPr id="4" name="Picture 3">
            <a:extLst>
              <a:ext uri="{FF2B5EF4-FFF2-40B4-BE49-F238E27FC236}">
                <a16:creationId xmlns:a16="http://schemas.microsoft.com/office/drawing/2014/main" id="{BF59086C-51BE-B738-5654-3EC9FC1321A9}"/>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54"/>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2: Try Various Inputs</a:t>
            </a:r>
            <a:endParaRPr b="1" dirty="0"/>
          </a:p>
        </p:txBody>
      </p:sp>
      <p:sp>
        <p:nvSpPr>
          <p:cNvPr id="313" name="Google Shape;313;p54"/>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solidFill>
                  <a:srgbClr val="0432FF"/>
                </a:solidFill>
              </a:rPr>
              <a:t>For Stage 1, the suggestion was to keep things short and simple</a:t>
            </a:r>
            <a:endParaRPr b="1" dirty="0">
              <a:solidFill>
                <a:srgbClr val="0432FF"/>
              </a:solidFill>
            </a:endParaRPr>
          </a:p>
          <a:p>
            <a:pPr>
              <a:spcBef>
                <a:spcPts val="1333"/>
              </a:spcBef>
            </a:pPr>
            <a:r>
              <a:rPr lang="en" dirty="0">
                <a:solidFill>
                  <a:srgbClr val="FF2600"/>
                </a:solidFill>
              </a:rPr>
              <a:t>For Stage 2, it is time to explore the entire range of inputs to your jobs</a:t>
            </a:r>
            <a:endParaRPr dirty="0">
              <a:solidFill>
                <a:srgbClr val="FF2600"/>
              </a:solidFill>
            </a:endParaRPr>
          </a:p>
          <a:p>
            <a:pPr lvl="1"/>
            <a:r>
              <a:rPr lang="en" dirty="0"/>
              <a:t>Different command-line arguments; e.g., start, middle, and end of parameter sweep</a:t>
            </a:r>
            <a:endParaRPr dirty="0"/>
          </a:p>
          <a:p>
            <a:pPr lvl="1"/>
            <a:r>
              <a:rPr lang="en" dirty="0"/>
              <a:t>Different input files; e.g., small, medium, and large — whatever makes sense for you</a:t>
            </a:r>
            <a:endParaRPr dirty="0"/>
          </a:p>
          <a:p>
            <a:pPr>
              <a:spcBef>
                <a:spcPts val="1333"/>
              </a:spcBef>
            </a:pPr>
            <a:r>
              <a:rPr lang="en" dirty="0"/>
              <a:t>As you explore, you may find that per-job resource needs vary</a:t>
            </a:r>
            <a:endParaRPr dirty="0"/>
          </a:p>
          <a:p>
            <a:pPr>
              <a:spcBef>
                <a:spcPts val="1333"/>
              </a:spcBef>
            </a:pPr>
            <a:r>
              <a:rPr lang="en" dirty="0"/>
              <a:t>Set your resource requests a bit higher than maximum observed usage</a:t>
            </a:r>
            <a:endParaRPr dirty="0"/>
          </a:p>
          <a:p>
            <a:pPr lvl="1"/>
            <a:r>
              <a:rPr lang="en" dirty="0"/>
              <a:t>For example, if 10 test jobs used between 938 MB – 1.23 GB of memory,</a:t>
            </a:r>
            <a:br>
              <a:rPr lang="en" dirty="0"/>
            </a:br>
            <a:r>
              <a:rPr lang="en" dirty="0"/>
              <a:t>update your submit file to request 1.5 GB memory</a:t>
            </a:r>
            <a:endParaRPr dirty="0"/>
          </a:p>
          <a:p>
            <a:pPr>
              <a:spcBef>
                <a:spcPts val="1333"/>
              </a:spcBef>
            </a:pPr>
            <a:r>
              <a:rPr lang="en" dirty="0"/>
              <a:t>After any changes, run the same test again and re-evaluate</a:t>
            </a:r>
            <a:endParaRPr dirty="0"/>
          </a:p>
        </p:txBody>
      </p:sp>
      <p:sp>
        <p:nvSpPr>
          <p:cNvPr id="2" name="Slide Number Placeholder 1">
            <a:extLst>
              <a:ext uri="{FF2B5EF4-FFF2-40B4-BE49-F238E27FC236}">
                <a16:creationId xmlns:a16="http://schemas.microsoft.com/office/drawing/2014/main" id="{FA784EDF-4FED-FF7A-9039-0E17A25A4A60}"/>
              </a:ext>
            </a:extLst>
          </p:cNvPr>
          <p:cNvSpPr>
            <a:spLocks noGrp="1"/>
          </p:cNvSpPr>
          <p:nvPr>
            <p:ph type="sldNum" idx="12"/>
          </p:nvPr>
        </p:nvSpPr>
        <p:spPr/>
        <p:txBody>
          <a:bodyPr/>
          <a:lstStyle/>
          <a:p>
            <a:fld id="{00000000-1234-1234-1234-123412341234}" type="slidenum">
              <a:rPr lang="en" smtClean="0"/>
              <a:pPr/>
              <a:t>29</a:t>
            </a:fld>
            <a:endParaRPr lang="en"/>
          </a:p>
        </p:txBody>
      </p:sp>
      <p:pic>
        <p:nvPicPr>
          <p:cNvPr id="3" name="Picture 2">
            <a:extLst>
              <a:ext uri="{FF2B5EF4-FFF2-40B4-BE49-F238E27FC236}">
                <a16:creationId xmlns:a16="http://schemas.microsoft.com/office/drawing/2014/main" id="{1B2ACFFC-9366-68B0-9D99-F3EDC3604950}"/>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FCE9-C364-66F8-9279-789131262E53}"/>
              </a:ext>
            </a:extLst>
          </p:cNvPr>
          <p:cNvSpPr>
            <a:spLocks noGrp="1"/>
          </p:cNvSpPr>
          <p:nvPr>
            <p:ph type="title"/>
          </p:nvPr>
        </p:nvSpPr>
        <p:spPr>
          <a:xfrm>
            <a:off x="1038616" y="2766218"/>
            <a:ext cx="10515600" cy="1325563"/>
          </a:xfrm>
        </p:spPr>
        <p:txBody>
          <a:bodyPr>
            <a:normAutofit fontScale="90000"/>
          </a:bodyPr>
          <a:lstStyle/>
          <a:p>
            <a:r>
              <a:rPr lang="en-US" b="1" dirty="0"/>
              <a:t>Why Scale Out with High Throughput Computing?</a:t>
            </a:r>
            <a:br>
              <a:rPr lang="en-US" b="1" dirty="0"/>
            </a:br>
            <a:endParaRPr lang="en-US" b="1" dirty="0"/>
          </a:p>
        </p:txBody>
      </p:sp>
      <p:pic>
        <p:nvPicPr>
          <p:cNvPr id="4" name="Picture 3">
            <a:extLst>
              <a:ext uri="{FF2B5EF4-FFF2-40B4-BE49-F238E27FC236}">
                <a16:creationId xmlns:a16="http://schemas.microsoft.com/office/drawing/2014/main" id="{32D6874C-2A84-597D-F474-C41049D9D4C9}"/>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482802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20" name="Google Shape;320;p55"/>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2: Checking Results of Multiple Jobs</a:t>
            </a:r>
            <a:endParaRPr b="1" dirty="0"/>
          </a:p>
        </p:txBody>
      </p:sp>
      <p:sp>
        <p:nvSpPr>
          <p:cNvPr id="319" name="Google Shape;319;p55"/>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lnSpcReduction="20000"/>
          </a:bodyPr>
          <a:lstStyle/>
          <a:p>
            <a:pPr marL="0" indent="0">
              <a:buNone/>
            </a:pPr>
            <a:r>
              <a:rPr lang="en" b="1" dirty="0">
                <a:solidFill>
                  <a:srgbClr val="0432FF"/>
                </a:solidFill>
              </a:rPr>
              <a:t>Start developing methods for checking the results of multiple jobs</a:t>
            </a:r>
            <a:endParaRPr b="1" dirty="0">
              <a:solidFill>
                <a:srgbClr val="0432FF"/>
              </a:solidFill>
            </a:endParaRPr>
          </a:p>
          <a:p>
            <a:r>
              <a:rPr lang="en" dirty="0"/>
              <a:t>Output from your executable (i.e., your research results)</a:t>
            </a:r>
            <a:endParaRPr dirty="0"/>
          </a:p>
          <a:p>
            <a:r>
              <a:rPr lang="en" dirty="0"/>
              <a:t>Debugging output: standard output and error files, executable logs, etc.</a:t>
            </a:r>
            <a:endParaRPr dirty="0"/>
          </a:p>
          <a:p>
            <a:r>
              <a:rPr lang="en" dirty="0" err="1"/>
              <a:t>HTCondor</a:t>
            </a:r>
            <a:r>
              <a:rPr lang="en" dirty="0"/>
              <a:t> job log file (</a:t>
            </a:r>
            <a:r>
              <a:rPr lang="en" dirty="0">
                <a:latin typeface="Source Code Pro SemiBold"/>
                <a:ea typeface="Source Code Pro SemiBold"/>
                <a:cs typeface="Source Code Pro SemiBold"/>
                <a:sym typeface="Source Code Pro SemiBold"/>
              </a:rPr>
              <a:t>log = </a:t>
            </a:r>
            <a:r>
              <a:rPr lang="en" i="1" dirty="0" err="1">
                <a:latin typeface="Source Code Pro SemiBold"/>
                <a:ea typeface="Source Code Pro SemiBold"/>
                <a:cs typeface="Source Code Pro SemiBold"/>
                <a:sym typeface="Source Code Pro SemiBold"/>
              </a:rPr>
              <a:t>job.log</a:t>
            </a:r>
            <a:r>
              <a:rPr lang="en" dirty="0"/>
              <a:t> in your submit file)</a:t>
            </a:r>
            <a:endParaRPr dirty="0"/>
          </a:p>
          <a:p>
            <a:pPr marL="0" indent="0">
              <a:spcBef>
                <a:spcPts val="1333"/>
              </a:spcBef>
              <a:buNone/>
            </a:pPr>
            <a:r>
              <a:rPr lang="en" b="1" dirty="0">
                <a:solidFill>
                  <a:srgbClr val="0432FF"/>
                </a:solidFill>
              </a:rPr>
              <a:t>This may be one of the most overlooked aspects of scaling up!</a:t>
            </a:r>
            <a:endParaRPr b="1" dirty="0">
              <a:solidFill>
                <a:srgbClr val="0432FF"/>
              </a:solidFill>
            </a:endParaRPr>
          </a:p>
          <a:p>
            <a:r>
              <a:rPr lang="en" dirty="0"/>
              <a:t>Checking 1 job is easy; checking 10 is tedious; checking 1000s by hand? 😭</a:t>
            </a:r>
            <a:endParaRPr dirty="0"/>
          </a:p>
          <a:p>
            <a:r>
              <a:rPr lang="en" dirty="0"/>
              <a:t>Techniques include:</a:t>
            </a:r>
            <a:endParaRPr dirty="0"/>
          </a:p>
          <a:p>
            <a:pPr lvl="1"/>
            <a:r>
              <a:rPr lang="en" dirty="0"/>
              <a:t>Sampling</a:t>
            </a:r>
            <a:endParaRPr dirty="0"/>
          </a:p>
          <a:p>
            <a:pPr lvl="1"/>
            <a:r>
              <a:rPr lang="en" dirty="0"/>
              <a:t>Developing tools to automate (see Part III)</a:t>
            </a:r>
            <a:endParaRPr dirty="0"/>
          </a:p>
          <a:p>
            <a:r>
              <a:rPr lang="en" dirty="0"/>
              <a:t>Sounds a bit like research, right? You know how to do that…</a:t>
            </a:r>
            <a:endParaRPr dirty="0"/>
          </a:p>
        </p:txBody>
      </p:sp>
      <p:sp>
        <p:nvSpPr>
          <p:cNvPr id="2" name="Slide Number Placeholder 1">
            <a:extLst>
              <a:ext uri="{FF2B5EF4-FFF2-40B4-BE49-F238E27FC236}">
                <a16:creationId xmlns:a16="http://schemas.microsoft.com/office/drawing/2014/main" id="{30F30B2A-0C17-97A3-C84D-AC8973D81E55}"/>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3" name="Picture 2">
            <a:extLst>
              <a:ext uri="{FF2B5EF4-FFF2-40B4-BE49-F238E27FC236}">
                <a16:creationId xmlns:a16="http://schemas.microsoft.com/office/drawing/2014/main" id="{AF240063-76B0-748B-CE48-05A6021091EE}"/>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6" name="Google Shape;326;p56"/>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2: Estimate Access Point Needs</a:t>
            </a:r>
            <a:endParaRPr b="1" dirty="0"/>
          </a:p>
        </p:txBody>
      </p:sp>
      <p:sp>
        <p:nvSpPr>
          <p:cNvPr id="325" name="Google Shape;325;p56"/>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a:bodyPr>
          <a:lstStyle/>
          <a:p>
            <a:pPr marL="0" indent="0">
              <a:buNone/>
            </a:pPr>
            <a:r>
              <a:rPr lang="en" b="1" dirty="0">
                <a:solidFill>
                  <a:srgbClr val="0432FF"/>
                </a:solidFill>
              </a:rPr>
              <a:t>Do not forget about your Access Point – it is a shared resource, too!</a:t>
            </a:r>
            <a:endParaRPr b="1" dirty="0">
              <a:solidFill>
                <a:srgbClr val="0432FF"/>
              </a:solidFill>
            </a:endParaRPr>
          </a:p>
          <a:p>
            <a:pPr>
              <a:spcBef>
                <a:spcPts val="1333"/>
              </a:spcBef>
            </a:pPr>
            <a:r>
              <a:rPr lang="en" dirty="0"/>
              <a:t>Storage space for files</a:t>
            </a:r>
            <a:endParaRPr dirty="0"/>
          </a:p>
          <a:p>
            <a:pPr lvl="1"/>
            <a:r>
              <a:rPr lang="en" dirty="0"/>
              <a:t>Based on a run of 10 jobs, estimate total number and size of all files for full production</a:t>
            </a:r>
            <a:endParaRPr dirty="0"/>
          </a:p>
          <a:p>
            <a:pPr lvl="1"/>
            <a:r>
              <a:rPr lang="en" dirty="0"/>
              <a:t>Do you have enough storage space on the Access Point? If not, what options exist?</a:t>
            </a:r>
            <a:endParaRPr dirty="0"/>
          </a:p>
          <a:p>
            <a:pPr>
              <a:spcBef>
                <a:spcPts val="1333"/>
              </a:spcBef>
            </a:pPr>
            <a:r>
              <a:rPr lang="en" dirty="0"/>
              <a:t>Number of running jobs</a:t>
            </a:r>
            <a:endParaRPr dirty="0"/>
          </a:p>
          <a:p>
            <a:pPr lvl="1"/>
            <a:r>
              <a:rPr lang="en" dirty="0"/>
              <a:t>In theory, how many jobs could you have running at once?</a:t>
            </a:r>
            <a:endParaRPr dirty="0"/>
          </a:p>
          <a:p>
            <a:pPr lvl="1"/>
            <a:r>
              <a:rPr lang="en" dirty="0"/>
              <a:t>Each running job uses some CPU and memory on the Access Point itself</a:t>
            </a:r>
            <a:endParaRPr dirty="0"/>
          </a:p>
          <a:p>
            <a:pPr lvl="1"/>
            <a:r>
              <a:rPr lang="en" dirty="0"/>
              <a:t>If submitting over 10,000 jobs consider limiting (</a:t>
            </a:r>
            <a:r>
              <a:rPr lang="en" i="1" dirty="0"/>
              <a:t>throttling</a:t>
            </a:r>
            <a:r>
              <a:rPr lang="en" dirty="0"/>
              <a:t>) running and idle jobs on Access Point</a:t>
            </a:r>
            <a:endParaRPr dirty="0"/>
          </a:p>
        </p:txBody>
      </p:sp>
      <p:sp>
        <p:nvSpPr>
          <p:cNvPr id="2" name="Slide Number Placeholder 1">
            <a:extLst>
              <a:ext uri="{FF2B5EF4-FFF2-40B4-BE49-F238E27FC236}">
                <a16:creationId xmlns:a16="http://schemas.microsoft.com/office/drawing/2014/main" id="{ADA61FCF-E81B-F8ED-4040-F94BF5D6674A}"/>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3" name="Picture 2">
            <a:extLst>
              <a:ext uri="{FF2B5EF4-FFF2-40B4-BE49-F238E27FC236}">
                <a16:creationId xmlns:a16="http://schemas.microsoft.com/office/drawing/2014/main" id="{59E63F50-7C4A-F7C2-BBCE-EEB9E944A866}"/>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61"/>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Stage 3: Iterate in Steps of 10–100×</a:t>
            </a:r>
            <a:endParaRPr b="1" dirty="0"/>
          </a:p>
        </p:txBody>
      </p:sp>
      <p:sp>
        <p:nvSpPr>
          <p:cNvPr id="356" name="Google Shape;356;p61"/>
          <p:cNvSpPr txBox="1">
            <a:spLocks noGrp="1"/>
          </p:cNvSpPr>
          <p:nvPr>
            <p:ph type="body" idx="1"/>
          </p:nvPr>
        </p:nvSpPr>
        <p:spPr>
          <a:xfrm>
            <a:off x="415600" y="1536567"/>
            <a:ext cx="11360800" cy="50432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b="1" dirty="0">
                <a:solidFill>
                  <a:srgbClr val="0432FF"/>
                </a:solidFill>
              </a:rPr>
              <a:t>By now, you have tested tens of jobs, maybe in a workflow; what next?</a:t>
            </a:r>
            <a:endParaRPr b="1" dirty="0">
              <a:solidFill>
                <a:srgbClr val="0432FF"/>
              </a:solidFill>
            </a:endParaRPr>
          </a:p>
          <a:p>
            <a:pPr>
              <a:spcBef>
                <a:spcPts val="1333"/>
              </a:spcBef>
            </a:pPr>
            <a:r>
              <a:rPr lang="en" dirty="0"/>
              <a:t>Continue scaling up in increments of 10–100 times the number of jobs</a:t>
            </a:r>
            <a:endParaRPr dirty="0"/>
          </a:p>
          <a:p>
            <a:r>
              <a:rPr lang="en" dirty="0"/>
              <a:t>All the considerations from Stage 2 apply at each increment</a:t>
            </a:r>
            <a:endParaRPr dirty="0"/>
          </a:p>
          <a:p>
            <a:r>
              <a:rPr lang="en" dirty="0"/>
              <a:t>Be sure to find, understand, and hopefully fix issues before moving on</a:t>
            </a:r>
            <a:endParaRPr dirty="0"/>
          </a:p>
          <a:p>
            <a:pPr marL="0" indent="0">
              <a:spcBef>
                <a:spcPts val="1333"/>
              </a:spcBef>
              <a:buNone/>
            </a:pPr>
            <a:r>
              <a:rPr lang="en" b="1" dirty="0">
                <a:solidFill>
                  <a:srgbClr val="0432FF"/>
                </a:solidFill>
              </a:rPr>
              <a:t>As you scale up, a challenge is to distinguish among:</a:t>
            </a:r>
            <a:endParaRPr b="1" dirty="0">
              <a:solidFill>
                <a:srgbClr val="0432FF"/>
              </a:solidFill>
            </a:endParaRPr>
          </a:p>
          <a:p>
            <a:r>
              <a:rPr lang="en" dirty="0"/>
              <a:t>Real issues with your jobs, workflow, resource requests, etc.</a:t>
            </a:r>
            <a:endParaRPr dirty="0"/>
          </a:p>
          <a:p>
            <a:r>
              <a:rPr lang="en" dirty="0"/>
              <a:t>Real issues with certain subsets of your jobs</a:t>
            </a:r>
            <a:endParaRPr dirty="0"/>
          </a:p>
          <a:p>
            <a:r>
              <a:rPr lang="en" dirty="0"/>
              <a:t>Temporary issues with the HTC infrastructure itself</a:t>
            </a:r>
            <a:endParaRPr dirty="0"/>
          </a:p>
          <a:p>
            <a:r>
              <a:rPr lang="en" dirty="0"/>
              <a:t>Bugs and other longer-lasting issues with the infrastructure</a:t>
            </a:r>
            <a:endParaRPr dirty="0"/>
          </a:p>
          <a:p>
            <a:r>
              <a:rPr lang="en" dirty="0"/>
              <a:t>We can help! Email us with support requests if you get stuck.</a:t>
            </a:r>
            <a:endParaRPr dirty="0"/>
          </a:p>
        </p:txBody>
      </p:sp>
      <p:sp>
        <p:nvSpPr>
          <p:cNvPr id="2" name="Slide Number Placeholder 1">
            <a:extLst>
              <a:ext uri="{FF2B5EF4-FFF2-40B4-BE49-F238E27FC236}">
                <a16:creationId xmlns:a16="http://schemas.microsoft.com/office/drawing/2014/main" id="{E07D94C9-A597-467E-F8CE-A2AD9917E59F}"/>
              </a:ext>
            </a:extLst>
          </p:cNvPr>
          <p:cNvSpPr>
            <a:spLocks noGrp="1"/>
          </p:cNvSpPr>
          <p:nvPr>
            <p:ph type="sldNum" idx="12"/>
          </p:nvPr>
        </p:nvSpPr>
        <p:spPr/>
        <p:txBody>
          <a:bodyPr/>
          <a:lstStyle/>
          <a:p>
            <a:fld id="{00000000-1234-1234-1234-123412341234}" type="slidenum">
              <a:rPr lang="en" smtClean="0"/>
              <a:pPr/>
              <a:t>32</a:t>
            </a:fld>
            <a:endParaRPr lang="en"/>
          </a:p>
        </p:txBody>
      </p:sp>
      <p:pic>
        <p:nvPicPr>
          <p:cNvPr id="3" name="Picture 2" descr="Shape&#10;&#10;Description automatically generated with low confidence">
            <a:extLst>
              <a:ext uri="{FF2B5EF4-FFF2-40B4-BE49-F238E27FC236}">
                <a16:creationId xmlns:a16="http://schemas.microsoft.com/office/drawing/2014/main" id="{88F42B98-C320-F98E-32EF-BE65E15517AD}"/>
              </a:ext>
            </a:extLst>
          </p:cNvPr>
          <p:cNvPicPr>
            <a:picLocks noChangeAspect="1"/>
          </p:cNvPicPr>
          <p:nvPr/>
        </p:nvPicPr>
        <p:blipFill>
          <a:blip r:embed="rId3"/>
          <a:stretch>
            <a:fillRect/>
          </a:stretch>
        </p:blipFill>
        <p:spPr>
          <a:xfrm>
            <a:off x="9670898" y="4058168"/>
            <a:ext cx="1991513" cy="1991513"/>
          </a:xfrm>
          <a:prstGeom prst="rect">
            <a:avLst/>
          </a:prstGeom>
        </p:spPr>
      </p:pic>
      <p:pic>
        <p:nvPicPr>
          <p:cNvPr id="4" name="Picture 3">
            <a:extLst>
              <a:ext uri="{FF2B5EF4-FFF2-40B4-BE49-F238E27FC236}">
                <a16:creationId xmlns:a16="http://schemas.microsoft.com/office/drawing/2014/main" id="{EFF97459-3179-D5CA-A86C-A0A232102473}"/>
              </a:ext>
            </a:extLst>
          </p:cNvPr>
          <p:cNvPicPr>
            <a:picLocks noChangeAspect="1"/>
          </p:cNvPicPr>
          <p:nvPr/>
        </p:nvPicPr>
        <p:blipFill>
          <a:blip r:embed="rId4"/>
          <a:stretch>
            <a:fillRect/>
          </a:stretch>
        </p:blipFill>
        <p:spPr>
          <a:xfrm>
            <a:off x="415600" y="169263"/>
            <a:ext cx="11360800" cy="31778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6"/>
          <p:cNvSpPr txBox="1">
            <a:spLocks noGrp="1"/>
          </p:cNvSpPr>
          <p:nvPr>
            <p:ph type="title"/>
          </p:nvPr>
        </p:nvSpPr>
        <p:spPr>
          <a:prstGeom prst="rect">
            <a:avLst/>
          </a:prstGeom>
          <a:noFill/>
          <a:ln>
            <a:noFill/>
          </a:ln>
        </p:spPr>
        <p:txBody>
          <a:bodyPr spcFirstLastPara="1" vert="horz" wrap="square" lIns="121900" tIns="121900" rIns="121900" bIns="121900" rtlCol="0" anchor="t" anchorCtr="0">
            <a:normAutofit/>
          </a:bodyPr>
          <a:lstStyle/>
          <a:p>
            <a:pPr>
              <a:buSzPct val="111111"/>
            </a:pPr>
            <a:r>
              <a:rPr lang="en" b="1" dirty="0"/>
              <a:t>Reflection</a:t>
            </a:r>
            <a:endParaRPr b="1" dirty="0"/>
          </a:p>
        </p:txBody>
      </p:sp>
      <p:sp>
        <p:nvSpPr>
          <p:cNvPr id="266" name="Google Shape;266;p46"/>
          <p:cNvSpPr txBox="1">
            <a:spLocks noGrp="1"/>
          </p:cNvSpPr>
          <p:nvPr>
            <p:ph type="body" idx="1"/>
          </p:nvPr>
        </p:nvSpPr>
        <p:spPr>
          <a:prstGeom prst="rect">
            <a:avLst/>
          </a:prstGeom>
          <a:noFill/>
          <a:ln>
            <a:noFill/>
          </a:ln>
        </p:spPr>
        <p:txBody>
          <a:bodyPr spcFirstLastPara="1" vert="horz" wrap="square" lIns="121900" tIns="121900" rIns="121900" bIns="121900" rtlCol="0" anchor="t" anchorCtr="0">
            <a:normAutofit/>
          </a:bodyPr>
          <a:lstStyle/>
          <a:p>
            <a:pPr marL="0" indent="0">
              <a:lnSpc>
                <a:spcPct val="98181"/>
              </a:lnSpc>
              <a:buNone/>
            </a:pPr>
            <a:r>
              <a:rPr lang="en-US" dirty="0">
                <a:solidFill>
                  <a:srgbClr val="000000"/>
                </a:solidFill>
              </a:rPr>
              <a:t>Where are you in the scaling up process? </a:t>
            </a:r>
          </a:p>
          <a:p>
            <a:pPr marL="0" indent="0">
              <a:lnSpc>
                <a:spcPct val="98181"/>
              </a:lnSpc>
              <a:buNone/>
            </a:pPr>
            <a:endParaRPr lang="en-US" dirty="0">
              <a:solidFill>
                <a:srgbClr val="000000"/>
              </a:solidFill>
            </a:endParaRPr>
          </a:p>
          <a:p>
            <a:pPr marL="0" indent="0">
              <a:lnSpc>
                <a:spcPct val="98181"/>
              </a:lnSpc>
              <a:buNone/>
            </a:pPr>
            <a:r>
              <a:rPr lang="en-US" dirty="0">
                <a:solidFill>
                  <a:srgbClr val="000000"/>
                </a:solidFill>
              </a:rPr>
              <a:t>What are three things you should consider in your current stage? </a:t>
            </a:r>
            <a:endParaRPr dirty="0"/>
          </a:p>
        </p:txBody>
      </p:sp>
      <p:sp>
        <p:nvSpPr>
          <p:cNvPr id="2" name="Slide Number Placeholder 1">
            <a:extLst>
              <a:ext uri="{FF2B5EF4-FFF2-40B4-BE49-F238E27FC236}">
                <a16:creationId xmlns:a16="http://schemas.microsoft.com/office/drawing/2014/main" id="{D41CB8D8-F62A-E8DC-C190-880E989BFA25}"/>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3" name="Picture 2">
            <a:extLst>
              <a:ext uri="{FF2B5EF4-FFF2-40B4-BE49-F238E27FC236}">
                <a16:creationId xmlns:a16="http://schemas.microsoft.com/office/drawing/2014/main" id="{3622585A-1D44-F839-7DE2-AF1A3C20CA4C}"/>
              </a:ext>
            </a:extLst>
          </p:cNvPr>
          <p:cNvPicPr>
            <a:picLocks noChangeAspect="1"/>
          </p:cNvPicPr>
          <p:nvPr/>
        </p:nvPicPr>
        <p:blipFill>
          <a:blip r:embed="rId3"/>
          <a:stretch>
            <a:fillRect/>
          </a:stretch>
        </p:blipFill>
        <p:spPr>
          <a:xfrm>
            <a:off x="415600" y="169263"/>
            <a:ext cx="11360800" cy="317783"/>
          </a:xfrm>
          <a:prstGeom prst="rect">
            <a:avLst/>
          </a:prstGeom>
        </p:spPr>
      </p:pic>
      <p:pic>
        <p:nvPicPr>
          <p:cNvPr id="4" name="Picture 2" descr="Girl thinking clipart free clip art images 2 image - Clipartix">
            <a:extLst>
              <a:ext uri="{FF2B5EF4-FFF2-40B4-BE49-F238E27FC236}">
                <a16:creationId xmlns:a16="http://schemas.microsoft.com/office/drawing/2014/main" id="{FAFC077E-291A-8D52-8B2E-79B610D1F8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22774" y="2446043"/>
            <a:ext cx="1753626" cy="3919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429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415600" y="2463936"/>
            <a:ext cx="11428400" cy="1256000"/>
          </a:xfrm>
          <a:prstGeom prst="rect">
            <a:avLst/>
          </a:prstGeom>
          <a:noFill/>
          <a:ln>
            <a:noFill/>
          </a:ln>
        </p:spPr>
        <p:txBody>
          <a:bodyPr spcFirstLastPara="1" vert="horz" wrap="square" lIns="121900" tIns="121900" rIns="121900" bIns="121900" rtlCol="0" anchor="ctr" anchorCtr="0">
            <a:normAutofit fontScale="90000"/>
          </a:bodyPr>
          <a:lstStyle/>
          <a:p>
            <a:r>
              <a:rPr lang="en" b="1" u="sng" dirty="0"/>
              <a:t>Part III</a:t>
            </a:r>
            <a:br>
              <a:rPr lang="en" dirty="0"/>
            </a:br>
            <a:r>
              <a:rPr lang="en" dirty="0"/>
              <a:t>Tools for Monitoring</a:t>
            </a:r>
            <a:endParaRPr dirty="0"/>
          </a:p>
        </p:txBody>
      </p:sp>
      <p:sp>
        <p:nvSpPr>
          <p:cNvPr id="2" name="Slide Number Placeholder 1">
            <a:extLst>
              <a:ext uri="{FF2B5EF4-FFF2-40B4-BE49-F238E27FC236}">
                <a16:creationId xmlns:a16="http://schemas.microsoft.com/office/drawing/2014/main" id="{27AABF5F-D65A-DE30-70AA-E982F7DFE58C}"/>
              </a:ext>
            </a:extLst>
          </p:cNvPr>
          <p:cNvSpPr>
            <a:spLocks noGrp="1"/>
          </p:cNvSpPr>
          <p:nvPr>
            <p:ph type="sldNum" idx="12"/>
          </p:nvPr>
        </p:nvSpPr>
        <p:spPr/>
        <p:txBody>
          <a:bodyPr/>
          <a:lstStyle/>
          <a:p>
            <a:fld id="{00000000-1234-1234-1234-123412341234}" type="slidenum">
              <a:rPr lang="en" smtClean="0"/>
              <a:pPr/>
              <a:t>34</a:t>
            </a:fld>
            <a:endParaRPr lang="en"/>
          </a:p>
        </p:txBody>
      </p:sp>
      <p:pic>
        <p:nvPicPr>
          <p:cNvPr id="3" name="Picture 2">
            <a:extLst>
              <a:ext uri="{FF2B5EF4-FFF2-40B4-BE49-F238E27FC236}">
                <a16:creationId xmlns:a16="http://schemas.microsoft.com/office/drawing/2014/main" id="{9AB1A8CD-A4BB-5BDB-6EBC-1779CC66405C}"/>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B6017-703D-2FF8-C783-71C6F6BECB95}"/>
              </a:ext>
            </a:extLst>
          </p:cNvPr>
          <p:cNvSpPr>
            <a:spLocks noGrp="1"/>
          </p:cNvSpPr>
          <p:nvPr>
            <p:ph type="title"/>
          </p:nvPr>
        </p:nvSpPr>
        <p:spPr/>
        <p:txBody>
          <a:bodyPr/>
          <a:lstStyle/>
          <a:p>
            <a:r>
              <a:rPr lang="en-US" b="1" dirty="0"/>
              <a:t>Tools for Learning About Jobs</a:t>
            </a:r>
          </a:p>
        </p:txBody>
      </p:sp>
      <p:sp>
        <p:nvSpPr>
          <p:cNvPr id="3" name="Content Placeholder 2">
            <a:extLst>
              <a:ext uri="{FF2B5EF4-FFF2-40B4-BE49-F238E27FC236}">
                <a16:creationId xmlns:a16="http://schemas.microsoft.com/office/drawing/2014/main" id="{641330A4-7045-6B69-062C-D481B7C6003B}"/>
              </a:ext>
            </a:extLst>
          </p:cNvPr>
          <p:cNvSpPr>
            <a:spLocks noGrp="1"/>
          </p:cNvSpPr>
          <p:nvPr>
            <p:ph idx="1"/>
          </p:nvPr>
        </p:nvSpPr>
        <p:spPr>
          <a:xfrm>
            <a:off x="838201" y="1825625"/>
            <a:ext cx="10272823" cy="4351339"/>
          </a:xfrm>
        </p:spPr>
        <p:txBody>
          <a:bodyPr/>
          <a:lstStyle/>
          <a:p>
            <a:pPr marL="0" indent="0">
              <a:buNone/>
            </a:pPr>
            <a:r>
              <a:rPr lang="en-US" b="1" dirty="0" err="1"/>
              <a:t>HTCondor’s</a:t>
            </a:r>
            <a:r>
              <a:rPr lang="en-US" b="1" dirty="0"/>
              <a:t> job attribute information</a:t>
            </a:r>
          </a:p>
          <a:p>
            <a:pPr lvl="1"/>
            <a:r>
              <a:rPr lang="en-US" dirty="0"/>
              <a:t>Accessed via </a:t>
            </a:r>
            <a:r>
              <a:rPr lang="en-US" dirty="0" err="1">
                <a:latin typeface="Consolas" panose="020B0609020204030204" pitchFamily="49" charset="0"/>
                <a:cs typeface="Consolas" panose="020B0609020204030204" pitchFamily="49" charset="0"/>
              </a:rPr>
              <a:t>condor_q</a:t>
            </a:r>
            <a:r>
              <a:rPr lang="en-US" dirty="0"/>
              <a:t>, or </a:t>
            </a:r>
            <a:r>
              <a:rPr lang="en-US" dirty="0" err="1">
                <a:latin typeface="Consolas" panose="020B0609020204030204" pitchFamily="49" charset="0"/>
                <a:cs typeface="Consolas" panose="020B0609020204030204" pitchFamily="49" charset="0"/>
              </a:rPr>
              <a:t>condor_history</a:t>
            </a:r>
            <a:r>
              <a:rPr lang="en-US" dirty="0"/>
              <a:t> </a:t>
            </a:r>
          </a:p>
          <a:p>
            <a:pPr marL="0" indent="0">
              <a:buNone/>
            </a:pPr>
            <a:r>
              <a:rPr lang="en-US" b="1" dirty="0"/>
              <a:t>Files</a:t>
            </a:r>
          </a:p>
          <a:p>
            <a:pPr lvl="1"/>
            <a:r>
              <a:rPr lang="en-US" dirty="0" err="1"/>
              <a:t>HTCondor</a:t>
            </a:r>
            <a:r>
              <a:rPr lang="en-US" dirty="0"/>
              <a:t> log files</a:t>
            </a:r>
          </a:p>
          <a:p>
            <a:pPr lvl="1"/>
            <a:r>
              <a:rPr lang="en-US" dirty="0"/>
              <a:t>Standard error/standard output files</a:t>
            </a:r>
          </a:p>
        </p:txBody>
      </p:sp>
      <p:sp>
        <p:nvSpPr>
          <p:cNvPr id="4" name="Slide Number Placeholder 3">
            <a:extLst>
              <a:ext uri="{FF2B5EF4-FFF2-40B4-BE49-F238E27FC236}">
                <a16:creationId xmlns:a16="http://schemas.microsoft.com/office/drawing/2014/main" id="{B4DB83DA-DA2D-B9CA-67AE-ED3F9905F790}"/>
              </a:ext>
            </a:extLst>
          </p:cNvPr>
          <p:cNvSpPr>
            <a:spLocks noGrp="1"/>
          </p:cNvSpPr>
          <p:nvPr>
            <p:ph type="sldNum" sz="quarter" idx="12"/>
          </p:nvPr>
        </p:nvSpPr>
        <p:spPr/>
        <p:txBody>
          <a:bodyPr/>
          <a:lstStyle/>
          <a:p>
            <a:fld id="{59FC78D4-CFB2-4B44-8E90-7F8447AB6F8A}" type="slidenum">
              <a:rPr lang="en-US" smtClean="0"/>
              <a:t>35</a:t>
            </a:fld>
            <a:endParaRPr lang="en-US" dirty="0"/>
          </a:p>
        </p:txBody>
      </p:sp>
      <p:sp>
        <p:nvSpPr>
          <p:cNvPr id="7" name="Footer Placeholder 6">
            <a:extLst>
              <a:ext uri="{FF2B5EF4-FFF2-40B4-BE49-F238E27FC236}">
                <a16:creationId xmlns:a16="http://schemas.microsoft.com/office/drawing/2014/main" id="{B4D00450-C5D3-DBDB-B03A-60FF5A632125}"/>
              </a:ext>
            </a:extLst>
          </p:cNvPr>
          <p:cNvSpPr>
            <a:spLocks noGrp="1"/>
          </p:cNvSpPr>
          <p:nvPr>
            <p:ph type="ftr" sz="quarter" idx="11"/>
          </p:nvPr>
        </p:nvSpPr>
        <p:spPr/>
        <p:txBody>
          <a:bodyPr/>
          <a:lstStyle/>
          <a:p>
            <a:r>
              <a:rPr lang="en-US"/>
              <a:t>OSG User School 2022 - Scaling Up</a:t>
            </a:r>
          </a:p>
        </p:txBody>
      </p:sp>
      <p:pic>
        <p:nvPicPr>
          <p:cNvPr id="5" name="Picture 4">
            <a:extLst>
              <a:ext uri="{FF2B5EF4-FFF2-40B4-BE49-F238E27FC236}">
                <a16:creationId xmlns:a16="http://schemas.microsoft.com/office/drawing/2014/main" id="{01F119FA-68D7-BBA2-70AB-009614334B48}"/>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918252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415600" y="2463936"/>
            <a:ext cx="11428400" cy="1256000"/>
          </a:xfrm>
          <a:prstGeom prst="rect">
            <a:avLst/>
          </a:prstGeom>
          <a:noFill/>
          <a:ln>
            <a:noFill/>
          </a:ln>
        </p:spPr>
        <p:txBody>
          <a:bodyPr spcFirstLastPara="1" vert="horz" wrap="square" lIns="121900" tIns="121900" rIns="121900" bIns="121900" rtlCol="0" anchor="ctr" anchorCtr="0">
            <a:normAutofit/>
          </a:bodyPr>
          <a:lstStyle/>
          <a:p>
            <a:r>
              <a:rPr lang="en" b="1" dirty="0"/>
              <a:t>Job Attributes</a:t>
            </a:r>
            <a:endParaRPr dirty="0"/>
          </a:p>
        </p:txBody>
      </p:sp>
      <p:sp>
        <p:nvSpPr>
          <p:cNvPr id="2" name="Slide Number Placeholder 1">
            <a:extLst>
              <a:ext uri="{FF2B5EF4-FFF2-40B4-BE49-F238E27FC236}">
                <a16:creationId xmlns:a16="http://schemas.microsoft.com/office/drawing/2014/main" id="{27AABF5F-D65A-DE30-70AA-E982F7DFE58C}"/>
              </a:ext>
            </a:extLst>
          </p:cNvPr>
          <p:cNvSpPr>
            <a:spLocks noGrp="1"/>
          </p:cNvSpPr>
          <p:nvPr>
            <p:ph type="sldNum" idx="12"/>
          </p:nvPr>
        </p:nvSpPr>
        <p:spPr/>
        <p:txBody>
          <a:bodyPr/>
          <a:lstStyle/>
          <a:p>
            <a:fld id="{00000000-1234-1234-1234-123412341234}" type="slidenum">
              <a:rPr lang="en" smtClean="0"/>
              <a:pPr/>
              <a:t>36</a:t>
            </a:fld>
            <a:endParaRPr lang="en"/>
          </a:p>
        </p:txBody>
      </p:sp>
      <p:pic>
        <p:nvPicPr>
          <p:cNvPr id="3" name="Picture 2">
            <a:extLst>
              <a:ext uri="{FF2B5EF4-FFF2-40B4-BE49-F238E27FC236}">
                <a16:creationId xmlns:a16="http://schemas.microsoft.com/office/drawing/2014/main" id="{9AB1A8CD-A4BB-5BDB-6EBC-1779CC66405C}"/>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1627527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DC3F-CD58-9914-BC24-CCE2D174ACEC}"/>
              </a:ext>
            </a:extLst>
          </p:cNvPr>
          <p:cNvSpPr>
            <a:spLocks noGrp="1"/>
          </p:cNvSpPr>
          <p:nvPr>
            <p:ph type="title"/>
          </p:nvPr>
        </p:nvSpPr>
        <p:spPr>
          <a:xfrm>
            <a:off x="683821" y="365125"/>
            <a:ext cx="10515600" cy="1325563"/>
          </a:xfrm>
        </p:spPr>
        <p:txBody>
          <a:bodyPr/>
          <a:lstStyle/>
          <a:p>
            <a:r>
              <a:rPr lang="en-US" b="1" dirty="0"/>
              <a:t>Job Attributes with </a:t>
            </a:r>
            <a:r>
              <a:rPr lang="en-US" b="1" dirty="0" err="1"/>
              <a:t>condor_q</a:t>
            </a:r>
            <a:endParaRPr lang="en-US" b="1" dirty="0"/>
          </a:p>
        </p:txBody>
      </p:sp>
      <p:sp>
        <p:nvSpPr>
          <p:cNvPr id="3" name="Content Placeholder 2">
            <a:extLst>
              <a:ext uri="{FF2B5EF4-FFF2-40B4-BE49-F238E27FC236}">
                <a16:creationId xmlns:a16="http://schemas.microsoft.com/office/drawing/2014/main" id="{FBC4BC83-0D99-53DB-17F3-F457EB9201C9}"/>
              </a:ext>
            </a:extLst>
          </p:cNvPr>
          <p:cNvSpPr>
            <a:spLocks noGrp="1"/>
          </p:cNvSpPr>
          <p:nvPr>
            <p:ph idx="1"/>
          </p:nvPr>
        </p:nvSpPr>
        <p:spPr>
          <a:xfrm>
            <a:off x="683821" y="1705350"/>
            <a:ext cx="10515600" cy="4351338"/>
          </a:xfrm>
        </p:spPr>
        <p:txBody>
          <a:bodyPr/>
          <a:lstStyle/>
          <a:p>
            <a:pPr marL="0" indent="0">
              <a:buNone/>
            </a:pPr>
            <a:r>
              <a:rPr lang="en-US" b="1" dirty="0" err="1"/>
              <a:t>HTCondor</a:t>
            </a:r>
            <a:r>
              <a:rPr lang="en-US" b="1" dirty="0"/>
              <a:t> stores a list of information about each job. </a:t>
            </a:r>
            <a:br>
              <a:rPr lang="en-US" b="1" dirty="0"/>
            </a:br>
            <a:endParaRPr lang="en-US" b="1" dirty="0"/>
          </a:p>
          <a:p>
            <a:pPr marL="0" indent="0">
              <a:buNone/>
            </a:pPr>
            <a:r>
              <a:rPr lang="en-US" dirty="0"/>
              <a:t>This information is stored in this format: </a:t>
            </a:r>
          </a:p>
          <a:p>
            <a:pPr lvl="1"/>
            <a:r>
              <a:rPr lang="en-US" b="1" dirty="0" err="1">
                <a:solidFill>
                  <a:schemeClr val="accent6"/>
                </a:solidFill>
                <a:latin typeface="Consolas" panose="020B0609020204030204" pitchFamily="49" charset="0"/>
                <a:cs typeface="Consolas" panose="020B0609020204030204" pitchFamily="49" charset="0"/>
              </a:rPr>
              <a:t>AttributeName</a:t>
            </a:r>
            <a:r>
              <a:rPr lang="en-US" dirty="0">
                <a:latin typeface="Consolas" panose="020B0609020204030204" pitchFamily="49" charset="0"/>
                <a:cs typeface="Consolas" panose="020B0609020204030204" pitchFamily="49" charset="0"/>
              </a:rPr>
              <a:t> = value</a:t>
            </a:r>
          </a:p>
          <a:p>
            <a:pPr marL="0" indent="0">
              <a:buNone/>
            </a:pPr>
            <a:r>
              <a:rPr lang="en-US" dirty="0"/>
              <a:t>You can find a list of attributes for a single job by running: </a:t>
            </a:r>
          </a:p>
          <a:p>
            <a:pPr lvl="1"/>
            <a:r>
              <a:rPr lang="en-US" dirty="0" err="1">
                <a:solidFill>
                  <a:srgbClr val="0070C0"/>
                </a:solidFill>
                <a:latin typeface="Consolas" panose="020B0609020204030204" pitchFamily="49" charset="0"/>
                <a:cs typeface="Consolas" panose="020B0609020204030204" pitchFamily="49" charset="0"/>
              </a:rPr>
              <a:t>condor_q</a:t>
            </a:r>
            <a:r>
              <a:rPr lang="en-US" dirty="0">
                <a:solidFill>
                  <a:srgbClr val="0070C0"/>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-l </a:t>
            </a:r>
            <a:r>
              <a:rPr lang="en-US" i="1" dirty="0" err="1">
                <a:latin typeface="Consolas" panose="020B0609020204030204" pitchFamily="49" charset="0"/>
                <a:cs typeface="Consolas" panose="020B0609020204030204" pitchFamily="49" charset="0"/>
              </a:rPr>
              <a:t>JobID</a:t>
            </a:r>
            <a:endParaRPr lang="en-US" i="1" dirty="0">
              <a:latin typeface="Consolas" panose="020B0609020204030204" pitchFamily="49" charset="0"/>
              <a:cs typeface="Consolas" panose="020B0609020204030204" pitchFamily="49" charset="0"/>
            </a:endParaRPr>
          </a:p>
          <a:p>
            <a:pPr marL="0" indent="0">
              <a:buNone/>
            </a:pPr>
            <a:r>
              <a:rPr lang="en-US" dirty="0"/>
              <a:t>You can print out specific attributes by using the “format” or “auto-format” flags with an </a:t>
            </a:r>
            <a:r>
              <a:rPr lang="en-US" dirty="0" err="1"/>
              <a:t>HTCondor</a:t>
            </a:r>
            <a:r>
              <a:rPr lang="en-US" dirty="0"/>
              <a:t> command: </a:t>
            </a:r>
          </a:p>
          <a:p>
            <a:pPr lvl="1"/>
            <a:r>
              <a:rPr lang="en-US" dirty="0" err="1">
                <a:solidFill>
                  <a:srgbClr val="0070C0"/>
                </a:solidFill>
                <a:latin typeface="Consolas" panose="020B0609020204030204" pitchFamily="49" charset="0"/>
                <a:cs typeface="Consolas" panose="020B0609020204030204" pitchFamily="49" charset="0"/>
              </a:rPr>
              <a:t>condor_q</a:t>
            </a:r>
            <a:r>
              <a:rPr lang="en-US" dirty="0">
                <a:solidFill>
                  <a:srgbClr val="0070C0"/>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af</a:t>
            </a:r>
            <a:r>
              <a:rPr lang="en-US" dirty="0">
                <a:latin typeface="Consolas" panose="020B0609020204030204" pitchFamily="49" charset="0"/>
                <a:cs typeface="Consolas" panose="020B0609020204030204" pitchFamily="49" charset="0"/>
              </a:rPr>
              <a:t> </a:t>
            </a:r>
            <a:r>
              <a:rPr lang="en-US" b="1" i="1" dirty="0">
                <a:solidFill>
                  <a:schemeClr val="accent6"/>
                </a:solidFill>
                <a:latin typeface="Consolas" panose="020B0609020204030204" pitchFamily="49" charset="0"/>
                <a:cs typeface="Consolas" panose="020B0609020204030204" pitchFamily="49" charset="0"/>
              </a:rPr>
              <a:t>Attribute1</a:t>
            </a:r>
            <a:r>
              <a:rPr lang="en-US" b="1" dirty="0">
                <a:solidFill>
                  <a:schemeClr val="accent6"/>
                </a:solidFill>
                <a:latin typeface="Consolas" panose="020B0609020204030204" pitchFamily="49" charset="0"/>
                <a:cs typeface="Consolas" panose="020B0609020204030204" pitchFamily="49" charset="0"/>
              </a:rPr>
              <a:t> </a:t>
            </a:r>
            <a:r>
              <a:rPr lang="en-US" b="1" i="1" dirty="0">
                <a:solidFill>
                  <a:schemeClr val="accent6"/>
                </a:solidFill>
                <a:latin typeface="Consolas" panose="020B0609020204030204" pitchFamily="49" charset="0"/>
                <a:cs typeface="Consolas" panose="020B0609020204030204" pitchFamily="49" charset="0"/>
              </a:rPr>
              <a:t>Attribute2</a:t>
            </a:r>
          </a:p>
          <a:p>
            <a:pPr lvl="1"/>
            <a:r>
              <a:rPr lang="en-US" dirty="0"/>
              <a:t>adds job number: </a:t>
            </a:r>
            <a:r>
              <a:rPr lang="en-US" dirty="0" err="1">
                <a:solidFill>
                  <a:srgbClr val="0070C0"/>
                </a:solidFill>
                <a:latin typeface="Consolas" panose="020B0609020204030204" pitchFamily="49" charset="0"/>
                <a:cs typeface="Consolas" panose="020B0609020204030204" pitchFamily="49" charset="0"/>
              </a:rPr>
              <a:t>condor_q</a:t>
            </a:r>
            <a:r>
              <a:rPr lang="en-US" dirty="0">
                <a:solidFill>
                  <a:srgbClr val="0070C0"/>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af:j</a:t>
            </a:r>
            <a:r>
              <a:rPr lang="en-US" dirty="0">
                <a:latin typeface="Consolas" panose="020B0609020204030204" pitchFamily="49" charset="0"/>
                <a:cs typeface="Consolas" panose="020B0609020204030204" pitchFamily="49" charset="0"/>
              </a:rPr>
              <a:t> </a:t>
            </a:r>
            <a:r>
              <a:rPr lang="en-US" b="1" i="1" dirty="0">
                <a:solidFill>
                  <a:schemeClr val="accent6"/>
                </a:solidFill>
                <a:latin typeface="Consolas" panose="020B0609020204030204" pitchFamily="49" charset="0"/>
                <a:cs typeface="Consolas" panose="020B0609020204030204" pitchFamily="49" charset="0"/>
              </a:rPr>
              <a:t>Attribute1</a:t>
            </a:r>
            <a:r>
              <a:rPr lang="en-US" b="1" dirty="0">
                <a:solidFill>
                  <a:schemeClr val="accent6"/>
                </a:solidFill>
                <a:latin typeface="Consolas" panose="020B0609020204030204" pitchFamily="49" charset="0"/>
                <a:cs typeface="Consolas" panose="020B0609020204030204" pitchFamily="49" charset="0"/>
              </a:rPr>
              <a:t> </a:t>
            </a:r>
            <a:r>
              <a:rPr lang="en-US" b="1" i="1" dirty="0">
                <a:solidFill>
                  <a:schemeClr val="accent6"/>
                </a:solidFill>
                <a:latin typeface="Consolas" panose="020B0609020204030204" pitchFamily="49" charset="0"/>
                <a:cs typeface="Consolas" panose="020B0609020204030204" pitchFamily="49" charset="0"/>
              </a:rPr>
              <a:t>Attribute2</a:t>
            </a:r>
          </a:p>
          <a:p>
            <a:endParaRPr lang="en-US" dirty="0"/>
          </a:p>
        </p:txBody>
      </p:sp>
      <p:sp>
        <p:nvSpPr>
          <p:cNvPr id="6" name="Slide Number Placeholder 5">
            <a:extLst>
              <a:ext uri="{FF2B5EF4-FFF2-40B4-BE49-F238E27FC236}">
                <a16:creationId xmlns:a16="http://schemas.microsoft.com/office/drawing/2014/main" id="{FBF46DEA-4B4E-1B44-CE86-9254B3F5116B}"/>
              </a:ext>
            </a:extLst>
          </p:cNvPr>
          <p:cNvSpPr>
            <a:spLocks noGrp="1"/>
          </p:cNvSpPr>
          <p:nvPr>
            <p:ph type="sldNum" sz="quarter" idx="12"/>
          </p:nvPr>
        </p:nvSpPr>
        <p:spPr/>
        <p:txBody>
          <a:bodyPr/>
          <a:lstStyle/>
          <a:p>
            <a:fld id="{59FC78D4-CFB2-4B44-8E90-7F8447AB6F8A}" type="slidenum">
              <a:rPr lang="en-US" smtClean="0"/>
              <a:t>37</a:t>
            </a:fld>
            <a:endParaRPr lang="en-US"/>
          </a:p>
        </p:txBody>
      </p:sp>
      <p:pic>
        <p:nvPicPr>
          <p:cNvPr id="4" name="Picture 3">
            <a:extLst>
              <a:ext uri="{FF2B5EF4-FFF2-40B4-BE49-F238E27FC236}">
                <a16:creationId xmlns:a16="http://schemas.microsoft.com/office/drawing/2014/main" id="{0B9E22EC-AFD4-E59E-A23E-169BFD2918FF}"/>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95008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74C3B-D618-AF4D-0B26-092F6190F3C3}"/>
              </a:ext>
            </a:extLst>
          </p:cNvPr>
          <p:cNvSpPr>
            <a:spLocks noGrp="1"/>
          </p:cNvSpPr>
          <p:nvPr>
            <p:ph type="title"/>
          </p:nvPr>
        </p:nvSpPr>
        <p:spPr/>
        <p:txBody>
          <a:bodyPr/>
          <a:lstStyle/>
          <a:p>
            <a:r>
              <a:rPr lang="en-US" b="1" dirty="0"/>
              <a:t>Interesting Job Attributes</a:t>
            </a:r>
          </a:p>
        </p:txBody>
      </p:sp>
      <p:sp>
        <p:nvSpPr>
          <p:cNvPr id="3" name="Content Placeholder 2">
            <a:extLst>
              <a:ext uri="{FF2B5EF4-FFF2-40B4-BE49-F238E27FC236}">
                <a16:creationId xmlns:a16="http://schemas.microsoft.com/office/drawing/2014/main" id="{D3829424-A9A7-7122-F5AA-5F12B79183E7}"/>
              </a:ext>
            </a:extLst>
          </p:cNvPr>
          <p:cNvSpPr>
            <a:spLocks noGrp="1"/>
          </p:cNvSpPr>
          <p:nvPr>
            <p:ph sz="half" idx="1"/>
          </p:nvPr>
        </p:nvSpPr>
        <p:spPr>
          <a:xfrm>
            <a:off x="838200" y="1690688"/>
            <a:ext cx="5181600" cy="4351338"/>
          </a:xfrm>
        </p:spPr>
        <p:txBody>
          <a:bodyPr>
            <a:normAutofit/>
          </a:bodyPr>
          <a:lstStyle/>
          <a:p>
            <a:pPr marL="0" indent="0">
              <a:buNone/>
            </a:pPr>
            <a:r>
              <a:rPr lang="en-US" b="1" dirty="0"/>
              <a:t>Job identifying information</a:t>
            </a:r>
          </a:p>
          <a:p>
            <a:pPr lvl="1"/>
            <a:r>
              <a:rPr lang="en-US" dirty="0" err="1"/>
              <a:t>ClusterID</a:t>
            </a:r>
            <a:endParaRPr lang="en-US" dirty="0"/>
          </a:p>
          <a:p>
            <a:pPr lvl="1"/>
            <a:r>
              <a:rPr lang="en-US" dirty="0" err="1"/>
              <a:t>ProcID</a:t>
            </a:r>
            <a:endParaRPr lang="en-US" dirty="0"/>
          </a:p>
          <a:p>
            <a:pPr lvl="1"/>
            <a:r>
              <a:rPr lang="en-US" dirty="0" err="1"/>
              <a:t>Cmd</a:t>
            </a:r>
            <a:endParaRPr lang="en-US" dirty="0"/>
          </a:p>
          <a:p>
            <a:pPr lvl="1"/>
            <a:r>
              <a:rPr lang="en-US" dirty="0"/>
              <a:t>Arguments</a:t>
            </a:r>
          </a:p>
          <a:p>
            <a:pPr lvl="1"/>
            <a:r>
              <a:rPr lang="en-US" dirty="0" err="1"/>
              <a:t>UserLog</a:t>
            </a:r>
            <a:endParaRPr lang="en-US" dirty="0"/>
          </a:p>
          <a:p>
            <a:pPr marL="0" indent="0">
              <a:buNone/>
            </a:pPr>
            <a:r>
              <a:rPr lang="en-US" b="1" dirty="0"/>
              <a:t>Where it ran</a:t>
            </a:r>
          </a:p>
          <a:p>
            <a:pPr lvl="1"/>
            <a:r>
              <a:rPr lang="en-US" dirty="0" err="1"/>
              <a:t>LastRemoteHost</a:t>
            </a:r>
            <a:endParaRPr lang="en-US" dirty="0"/>
          </a:p>
          <a:p>
            <a:pPr lvl="1"/>
            <a:r>
              <a:rPr lang="en-US" dirty="0" err="1"/>
              <a:t>MATCH_EXP_JOBGLIDEIN_ResourceName</a:t>
            </a:r>
            <a:endParaRPr lang="en-US" dirty="0"/>
          </a:p>
        </p:txBody>
      </p:sp>
      <p:sp>
        <p:nvSpPr>
          <p:cNvPr id="4" name="Content Placeholder 3">
            <a:extLst>
              <a:ext uri="{FF2B5EF4-FFF2-40B4-BE49-F238E27FC236}">
                <a16:creationId xmlns:a16="http://schemas.microsoft.com/office/drawing/2014/main" id="{1ABEA843-3477-7412-EEFF-4E068560E682}"/>
              </a:ext>
            </a:extLst>
          </p:cNvPr>
          <p:cNvSpPr>
            <a:spLocks noGrp="1"/>
          </p:cNvSpPr>
          <p:nvPr>
            <p:ph sz="half" idx="2"/>
          </p:nvPr>
        </p:nvSpPr>
        <p:spPr>
          <a:xfrm>
            <a:off x="6172200" y="1690688"/>
            <a:ext cx="5181600" cy="4351338"/>
          </a:xfrm>
        </p:spPr>
        <p:txBody>
          <a:bodyPr>
            <a:normAutofit/>
          </a:bodyPr>
          <a:lstStyle/>
          <a:p>
            <a:pPr marL="0" indent="0">
              <a:buNone/>
            </a:pPr>
            <a:r>
              <a:rPr lang="en-US" b="1" dirty="0"/>
              <a:t>Resource Request and Usage</a:t>
            </a:r>
          </a:p>
          <a:p>
            <a:pPr lvl="1"/>
            <a:r>
              <a:rPr lang="en-US" dirty="0" err="1"/>
              <a:t>RequestCpus</a:t>
            </a:r>
            <a:r>
              <a:rPr lang="en-US" dirty="0"/>
              <a:t> (Memory, Disk)</a:t>
            </a:r>
          </a:p>
          <a:p>
            <a:pPr lvl="1"/>
            <a:r>
              <a:rPr lang="en-US" dirty="0" err="1"/>
              <a:t>MemoryProvisioned</a:t>
            </a:r>
            <a:r>
              <a:rPr lang="en-US" dirty="0"/>
              <a:t> (Disk)</a:t>
            </a:r>
          </a:p>
          <a:p>
            <a:pPr lvl="1"/>
            <a:r>
              <a:rPr lang="en-US" dirty="0" err="1"/>
              <a:t>CPUsUsage</a:t>
            </a:r>
            <a:r>
              <a:rPr lang="en-US" dirty="0"/>
              <a:t> (</a:t>
            </a:r>
            <a:r>
              <a:rPr lang="en-US" dirty="0" err="1"/>
              <a:t>MemoryDisk</a:t>
            </a:r>
            <a:r>
              <a:rPr lang="en-US" dirty="0"/>
              <a:t>)</a:t>
            </a:r>
          </a:p>
          <a:p>
            <a:pPr marL="0" indent="0">
              <a:buNone/>
            </a:pPr>
            <a:r>
              <a:rPr lang="en-US" b="1" dirty="0"/>
              <a:t>Timing</a:t>
            </a:r>
          </a:p>
          <a:p>
            <a:pPr lvl="1"/>
            <a:r>
              <a:rPr lang="en-US" dirty="0" err="1"/>
              <a:t>EnteredCurrentStatus</a:t>
            </a:r>
            <a:endParaRPr lang="en-US" dirty="0"/>
          </a:p>
          <a:p>
            <a:pPr lvl="1"/>
            <a:r>
              <a:rPr lang="en-US" dirty="0" err="1"/>
              <a:t>QDate</a:t>
            </a:r>
            <a:endParaRPr lang="en-US" dirty="0"/>
          </a:p>
          <a:p>
            <a:endParaRPr lang="en-US" dirty="0"/>
          </a:p>
        </p:txBody>
      </p:sp>
      <p:sp>
        <p:nvSpPr>
          <p:cNvPr id="6" name="Slide Number Placeholder 5">
            <a:extLst>
              <a:ext uri="{FF2B5EF4-FFF2-40B4-BE49-F238E27FC236}">
                <a16:creationId xmlns:a16="http://schemas.microsoft.com/office/drawing/2014/main" id="{AE0AFE9F-B7C3-72AD-4B39-7E6A3A7238D6}"/>
              </a:ext>
            </a:extLst>
          </p:cNvPr>
          <p:cNvSpPr>
            <a:spLocks noGrp="1"/>
          </p:cNvSpPr>
          <p:nvPr>
            <p:ph type="sldNum" sz="quarter" idx="12"/>
          </p:nvPr>
        </p:nvSpPr>
        <p:spPr/>
        <p:txBody>
          <a:bodyPr/>
          <a:lstStyle/>
          <a:p>
            <a:fld id="{00000000-1234-1234-1234-123412341234}" type="slidenum">
              <a:rPr lang="en" smtClean="0"/>
              <a:pPr/>
              <a:t>38</a:t>
            </a:fld>
            <a:endParaRPr lang="en"/>
          </a:p>
        </p:txBody>
      </p:sp>
      <p:pic>
        <p:nvPicPr>
          <p:cNvPr id="7" name="Picture 6">
            <a:extLst>
              <a:ext uri="{FF2B5EF4-FFF2-40B4-BE49-F238E27FC236}">
                <a16:creationId xmlns:a16="http://schemas.microsoft.com/office/drawing/2014/main" id="{611489A4-099E-AD00-19A7-55364B89A117}"/>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418357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1A89-122F-A3CA-0F1D-BB7DF7AA8B28}"/>
              </a:ext>
            </a:extLst>
          </p:cNvPr>
          <p:cNvSpPr>
            <a:spLocks noGrp="1"/>
          </p:cNvSpPr>
          <p:nvPr>
            <p:ph type="title"/>
          </p:nvPr>
        </p:nvSpPr>
        <p:spPr/>
        <p:txBody>
          <a:bodyPr/>
          <a:lstStyle/>
          <a:p>
            <a:r>
              <a:rPr lang="en-US" b="1" dirty="0"/>
              <a:t>Interesting Job Attributes</a:t>
            </a:r>
          </a:p>
        </p:txBody>
      </p:sp>
      <p:sp>
        <p:nvSpPr>
          <p:cNvPr id="3" name="Content Placeholder 2">
            <a:extLst>
              <a:ext uri="{FF2B5EF4-FFF2-40B4-BE49-F238E27FC236}">
                <a16:creationId xmlns:a16="http://schemas.microsoft.com/office/drawing/2014/main" id="{48AABA5F-F15E-A913-DA2A-7B325DC6F221}"/>
              </a:ext>
            </a:extLst>
          </p:cNvPr>
          <p:cNvSpPr>
            <a:spLocks noGrp="1"/>
          </p:cNvSpPr>
          <p:nvPr>
            <p:ph sz="half" idx="1"/>
          </p:nvPr>
        </p:nvSpPr>
        <p:spPr/>
        <p:txBody>
          <a:bodyPr/>
          <a:lstStyle/>
          <a:p>
            <a:pPr marL="0" indent="0">
              <a:buNone/>
            </a:pPr>
            <a:r>
              <a:rPr lang="en-US" b="1" dirty="0"/>
              <a:t>Codes</a:t>
            </a:r>
          </a:p>
          <a:p>
            <a:pPr lvl="1"/>
            <a:r>
              <a:rPr lang="en-US" dirty="0" err="1"/>
              <a:t>JobStatus</a:t>
            </a:r>
            <a:endParaRPr lang="en-US" dirty="0"/>
          </a:p>
          <a:p>
            <a:pPr lvl="1"/>
            <a:r>
              <a:rPr lang="en-US" dirty="0" err="1"/>
              <a:t>ExitCode</a:t>
            </a:r>
            <a:r>
              <a:rPr lang="en-US" dirty="0"/>
              <a:t> </a:t>
            </a:r>
          </a:p>
          <a:p>
            <a:pPr lvl="1"/>
            <a:r>
              <a:rPr lang="en-US" dirty="0" err="1"/>
              <a:t>HoldReasonCode</a:t>
            </a:r>
            <a:endParaRPr lang="en-US" dirty="0"/>
          </a:p>
          <a:p>
            <a:pPr lvl="1"/>
            <a:r>
              <a:rPr lang="en-US" dirty="0" err="1"/>
              <a:t>HoldReasonSubCode</a:t>
            </a:r>
            <a:r>
              <a:rPr lang="en-US" dirty="0"/>
              <a:t>,</a:t>
            </a:r>
          </a:p>
          <a:p>
            <a:pPr lvl="1"/>
            <a:r>
              <a:rPr lang="en-US" dirty="0" err="1"/>
              <a:t>NumHoldsByReason</a:t>
            </a:r>
            <a:endParaRPr lang="en-US" dirty="0"/>
          </a:p>
          <a:p>
            <a:pPr lvl="1"/>
            <a:endParaRPr lang="en-US" dirty="0"/>
          </a:p>
        </p:txBody>
      </p:sp>
      <p:sp>
        <p:nvSpPr>
          <p:cNvPr id="4" name="Content Placeholder 3">
            <a:extLst>
              <a:ext uri="{FF2B5EF4-FFF2-40B4-BE49-F238E27FC236}">
                <a16:creationId xmlns:a16="http://schemas.microsoft.com/office/drawing/2014/main" id="{8BF6C773-36DA-148B-33F9-6AD7C5667A93}"/>
              </a:ext>
            </a:extLst>
          </p:cNvPr>
          <p:cNvSpPr>
            <a:spLocks noGrp="1"/>
          </p:cNvSpPr>
          <p:nvPr>
            <p:ph sz="half" idx="2"/>
          </p:nvPr>
        </p:nvSpPr>
        <p:spPr/>
        <p:txBody>
          <a:bodyPr/>
          <a:lstStyle/>
          <a:p>
            <a:pPr marL="0" indent="0">
              <a:buNone/>
            </a:pPr>
            <a:r>
              <a:rPr lang="en-US" b="1" dirty="0"/>
              <a:t>Counts</a:t>
            </a:r>
          </a:p>
          <a:p>
            <a:pPr lvl="1"/>
            <a:r>
              <a:rPr lang="en-US" dirty="0" err="1"/>
              <a:t>NumJobStarts</a:t>
            </a:r>
            <a:endParaRPr lang="en-US" dirty="0"/>
          </a:p>
          <a:p>
            <a:pPr lvl="1"/>
            <a:r>
              <a:rPr lang="en-US" dirty="0" err="1"/>
              <a:t>NumShadowStarts</a:t>
            </a:r>
            <a:endParaRPr lang="en-US" dirty="0"/>
          </a:p>
          <a:p>
            <a:pPr lvl="1"/>
            <a:r>
              <a:rPr lang="en-US" dirty="0" err="1"/>
              <a:t>NumSystemHolds</a:t>
            </a:r>
            <a:r>
              <a:rPr lang="en-US" dirty="0"/>
              <a:t>,</a:t>
            </a:r>
          </a:p>
          <a:p>
            <a:endParaRPr lang="en-US" dirty="0"/>
          </a:p>
        </p:txBody>
      </p:sp>
      <p:sp>
        <p:nvSpPr>
          <p:cNvPr id="5" name="Footer Placeholder 4">
            <a:extLst>
              <a:ext uri="{FF2B5EF4-FFF2-40B4-BE49-F238E27FC236}">
                <a16:creationId xmlns:a16="http://schemas.microsoft.com/office/drawing/2014/main" id="{9EC10E8D-79CE-3B2D-862B-BA35231156FC}"/>
              </a:ext>
            </a:extLst>
          </p:cNvPr>
          <p:cNvSpPr>
            <a:spLocks noGrp="1"/>
          </p:cNvSpPr>
          <p:nvPr>
            <p:ph type="ftr" sz="quarter" idx="11"/>
          </p:nvPr>
        </p:nvSpPr>
        <p:spPr/>
        <p:txBody>
          <a:bodyPr/>
          <a:lstStyle/>
          <a:p>
            <a:r>
              <a:rPr lang="en-US"/>
              <a:t>OSG User School 2022 - Scaling Up</a:t>
            </a:r>
          </a:p>
        </p:txBody>
      </p:sp>
      <p:sp>
        <p:nvSpPr>
          <p:cNvPr id="6" name="Slide Number Placeholder 5">
            <a:extLst>
              <a:ext uri="{FF2B5EF4-FFF2-40B4-BE49-F238E27FC236}">
                <a16:creationId xmlns:a16="http://schemas.microsoft.com/office/drawing/2014/main" id="{D4AB3FAF-2E03-4579-238C-BF6852872569}"/>
              </a:ext>
            </a:extLst>
          </p:cNvPr>
          <p:cNvSpPr>
            <a:spLocks noGrp="1"/>
          </p:cNvSpPr>
          <p:nvPr>
            <p:ph type="sldNum" sz="quarter" idx="12"/>
          </p:nvPr>
        </p:nvSpPr>
        <p:spPr/>
        <p:txBody>
          <a:bodyPr/>
          <a:lstStyle/>
          <a:p>
            <a:fld id="{00000000-1234-1234-1234-123412341234}" type="slidenum">
              <a:rPr lang="en" smtClean="0"/>
              <a:pPr/>
              <a:t>39</a:t>
            </a:fld>
            <a:endParaRPr lang="en"/>
          </a:p>
        </p:txBody>
      </p:sp>
      <p:pic>
        <p:nvPicPr>
          <p:cNvPr id="7" name="Picture 6">
            <a:extLst>
              <a:ext uri="{FF2B5EF4-FFF2-40B4-BE49-F238E27FC236}">
                <a16:creationId xmlns:a16="http://schemas.microsoft.com/office/drawing/2014/main" id="{55CC7AAA-708C-C5E4-1503-D9AAD97DDD52}"/>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3302062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7678-FF09-7AB8-5212-EEA5011800DB}"/>
              </a:ext>
            </a:extLst>
          </p:cNvPr>
          <p:cNvSpPr>
            <a:spLocks noGrp="1"/>
          </p:cNvSpPr>
          <p:nvPr>
            <p:ph type="title"/>
          </p:nvPr>
        </p:nvSpPr>
        <p:spPr>
          <a:xfrm>
            <a:off x="576196" y="244702"/>
            <a:ext cx="10515600" cy="1325563"/>
          </a:xfrm>
        </p:spPr>
        <p:txBody>
          <a:bodyPr/>
          <a:lstStyle/>
          <a:p>
            <a:r>
              <a:rPr lang="en-US" b="1" dirty="0"/>
              <a:t>Why scale out with HTC?</a:t>
            </a:r>
          </a:p>
        </p:txBody>
      </p:sp>
      <p:sp>
        <p:nvSpPr>
          <p:cNvPr id="3" name="Content Placeholder 2">
            <a:extLst>
              <a:ext uri="{FF2B5EF4-FFF2-40B4-BE49-F238E27FC236}">
                <a16:creationId xmlns:a16="http://schemas.microsoft.com/office/drawing/2014/main" id="{721AD1D7-8B6B-7AF8-155B-0DBBB295044E}"/>
              </a:ext>
            </a:extLst>
          </p:cNvPr>
          <p:cNvSpPr>
            <a:spLocks noGrp="1"/>
          </p:cNvSpPr>
          <p:nvPr>
            <p:ph idx="1"/>
          </p:nvPr>
        </p:nvSpPr>
        <p:spPr>
          <a:xfrm>
            <a:off x="576196" y="1388208"/>
            <a:ext cx="10515600" cy="4351338"/>
          </a:xfrm>
        </p:spPr>
        <p:txBody>
          <a:bodyPr/>
          <a:lstStyle/>
          <a:p>
            <a:pPr marL="0" indent="0">
              <a:buNone/>
            </a:pPr>
            <a:r>
              <a:rPr lang="en-US" dirty="0"/>
              <a:t>Because we can </a:t>
            </a:r>
            <a:r>
              <a:rPr lang="en-US" i="1" dirty="0">
                <a:solidFill>
                  <a:schemeClr val="accent2"/>
                </a:solidFill>
              </a:rPr>
              <a:t>Divide and Conquer </a:t>
            </a:r>
            <a:r>
              <a:rPr lang="en-US" dirty="0"/>
              <a:t>to finish research faster, analyze more data, etc.</a:t>
            </a:r>
          </a:p>
          <a:p>
            <a:pPr marL="0" indent="0">
              <a:buNone/>
            </a:pPr>
            <a:endParaRPr lang="en-US" dirty="0"/>
          </a:p>
        </p:txBody>
      </p:sp>
      <p:pic>
        <p:nvPicPr>
          <p:cNvPr id="1030" name="Picture 6" descr="Biggest cake in the world | Kerala: Bakers make 6.3 km long vanilla cake in  4 hours in Thrissur, enter Guinness World Records | Trending &amp; Viral News">
            <a:extLst>
              <a:ext uri="{FF2B5EF4-FFF2-40B4-BE49-F238E27FC236}">
                <a16:creationId xmlns:a16="http://schemas.microsoft.com/office/drawing/2014/main" id="{F00E5613-BB72-637F-7373-37E58DA71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899" y="2713771"/>
            <a:ext cx="5129905" cy="3847429"/>
          </a:xfrm>
          <a:prstGeom prst="rect">
            <a:avLst/>
          </a:prstGeom>
          <a:noFill/>
          <a:ln w="15875">
            <a:solidFill>
              <a:schemeClr val="tx1"/>
            </a:solid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8B71AA9-1181-3067-960B-A0A65B70DB25}"/>
              </a:ext>
            </a:extLst>
          </p:cNvPr>
          <p:cNvSpPr txBox="1"/>
          <p:nvPr/>
        </p:nvSpPr>
        <p:spPr>
          <a:xfrm>
            <a:off x="576196" y="3093308"/>
            <a:ext cx="4891413" cy="1754326"/>
          </a:xfrm>
          <a:prstGeom prst="rect">
            <a:avLst/>
          </a:prstGeom>
          <a:noFill/>
        </p:spPr>
        <p:txBody>
          <a:bodyPr wrap="square">
            <a:spAutoFit/>
          </a:bodyPr>
          <a:lstStyle/>
          <a:p>
            <a:pPr marL="0" indent="0" algn="ctr">
              <a:buNone/>
            </a:pPr>
            <a:r>
              <a:rPr lang="en-US" sz="3600" b="1" dirty="0">
                <a:solidFill>
                  <a:schemeClr val="accent2"/>
                </a:solidFill>
              </a:rPr>
              <a:t>Basically, doing more </a:t>
            </a:r>
          </a:p>
          <a:p>
            <a:pPr marL="0" indent="0" algn="ctr">
              <a:buNone/>
            </a:pPr>
            <a:r>
              <a:rPr lang="en-US" sz="3600" b="1" dirty="0">
                <a:solidFill>
                  <a:schemeClr val="accent2"/>
                </a:solidFill>
              </a:rPr>
              <a:t>awesome research in less time!</a:t>
            </a:r>
          </a:p>
        </p:txBody>
      </p:sp>
      <p:pic>
        <p:nvPicPr>
          <p:cNvPr id="12" name="Picture 11" descr="A cat throwing confetti&#10;&#10;Description automatically generated">
            <a:extLst>
              <a:ext uri="{FF2B5EF4-FFF2-40B4-BE49-F238E27FC236}">
                <a16:creationId xmlns:a16="http://schemas.microsoft.com/office/drawing/2014/main" id="{65990E0A-857F-147E-C612-7B8F2FE5DE45}"/>
              </a:ext>
            </a:extLst>
          </p:cNvPr>
          <p:cNvPicPr>
            <a:picLocks noChangeAspect="1"/>
          </p:cNvPicPr>
          <p:nvPr/>
        </p:nvPicPr>
        <p:blipFill>
          <a:blip r:embed="rId4"/>
          <a:stretch>
            <a:fillRect/>
          </a:stretch>
        </p:blipFill>
        <p:spPr>
          <a:xfrm>
            <a:off x="2323402" y="4753840"/>
            <a:ext cx="1397000" cy="1079500"/>
          </a:xfrm>
          <a:prstGeom prst="rect">
            <a:avLst/>
          </a:prstGeom>
        </p:spPr>
      </p:pic>
      <p:pic>
        <p:nvPicPr>
          <p:cNvPr id="13" name="Picture 12">
            <a:extLst>
              <a:ext uri="{FF2B5EF4-FFF2-40B4-BE49-F238E27FC236}">
                <a16:creationId xmlns:a16="http://schemas.microsoft.com/office/drawing/2014/main" id="{130FF6FA-E0A0-0B03-F8B4-89B6B4E994C0}"/>
              </a:ext>
            </a:extLst>
          </p:cNvPr>
          <p:cNvPicPr>
            <a:picLocks noChangeAspect="1"/>
          </p:cNvPicPr>
          <p:nvPr/>
        </p:nvPicPr>
        <p:blipFill>
          <a:blip r:embed="rId5"/>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1281325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62"/>
          <p:cNvSpPr txBox="1">
            <a:spLocks noGrp="1"/>
          </p:cNvSpPr>
          <p:nvPr>
            <p:ph type="title"/>
          </p:nvPr>
        </p:nvSpPr>
        <p:spPr>
          <a:xfrm>
            <a:off x="415600" y="2463936"/>
            <a:ext cx="11428400" cy="1256000"/>
          </a:xfrm>
          <a:prstGeom prst="rect">
            <a:avLst/>
          </a:prstGeom>
          <a:noFill/>
          <a:ln>
            <a:noFill/>
          </a:ln>
        </p:spPr>
        <p:txBody>
          <a:bodyPr spcFirstLastPara="1" vert="horz" wrap="square" lIns="121900" tIns="121900" rIns="121900" bIns="121900" rtlCol="0" anchor="ctr" anchorCtr="0">
            <a:normAutofit/>
          </a:bodyPr>
          <a:lstStyle/>
          <a:p>
            <a:r>
              <a:rPr lang="en-US" b="1" dirty="0"/>
              <a:t>Checking Completed Jobs</a:t>
            </a:r>
            <a:endParaRPr b="1" dirty="0"/>
          </a:p>
        </p:txBody>
      </p:sp>
      <p:sp>
        <p:nvSpPr>
          <p:cNvPr id="2" name="Slide Number Placeholder 1">
            <a:extLst>
              <a:ext uri="{FF2B5EF4-FFF2-40B4-BE49-F238E27FC236}">
                <a16:creationId xmlns:a16="http://schemas.microsoft.com/office/drawing/2014/main" id="{27AABF5F-D65A-DE30-70AA-E982F7DFE58C}"/>
              </a:ext>
            </a:extLst>
          </p:cNvPr>
          <p:cNvSpPr>
            <a:spLocks noGrp="1"/>
          </p:cNvSpPr>
          <p:nvPr>
            <p:ph type="sldNum" idx="12"/>
          </p:nvPr>
        </p:nvSpPr>
        <p:spPr/>
        <p:txBody>
          <a:bodyPr/>
          <a:lstStyle/>
          <a:p>
            <a:fld id="{00000000-1234-1234-1234-123412341234}" type="slidenum">
              <a:rPr lang="en" smtClean="0"/>
              <a:pPr/>
              <a:t>40</a:t>
            </a:fld>
            <a:endParaRPr lang="en"/>
          </a:p>
        </p:txBody>
      </p:sp>
      <p:pic>
        <p:nvPicPr>
          <p:cNvPr id="3" name="Picture 2">
            <a:extLst>
              <a:ext uri="{FF2B5EF4-FFF2-40B4-BE49-F238E27FC236}">
                <a16:creationId xmlns:a16="http://schemas.microsoft.com/office/drawing/2014/main" id="{9AB1A8CD-A4BB-5BDB-6EBC-1779CC66405C}"/>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3126705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5"/>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Checking Completed Jobs</a:t>
            </a:r>
            <a:endParaRPr b="1" dirty="0"/>
          </a:p>
        </p:txBody>
      </p:sp>
      <p:sp>
        <p:nvSpPr>
          <p:cNvPr id="381" name="Google Shape;381;p65"/>
          <p:cNvSpPr txBox="1">
            <a:spLocks noGrp="1"/>
          </p:cNvSpPr>
          <p:nvPr>
            <p:ph type="body" idx="1"/>
          </p:nvPr>
        </p:nvSpPr>
        <p:spPr>
          <a:xfrm>
            <a:off x="415600" y="1709167"/>
            <a:ext cx="11360800" cy="4555466"/>
          </a:xfrm>
          <a:prstGeom prst="rect">
            <a:avLst/>
          </a:prstGeom>
        </p:spPr>
        <p:txBody>
          <a:bodyPr spcFirstLastPara="1" vert="horz" wrap="square" lIns="121900" tIns="121900" rIns="121900" bIns="121900" rtlCol="0" anchor="t" anchorCtr="0">
            <a:normAutofit fontScale="92500" lnSpcReduction="20000"/>
          </a:bodyPr>
          <a:lstStyle/>
          <a:p>
            <a:pPr marL="152396" indent="0">
              <a:spcBef>
                <a:spcPts val="1333"/>
              </a:spcBef>
              <a:buNone/>
            </a:pPr>
            <a:r>
              <a:rPr lang="en-US" b="1" dirty="0" err="1">
                <a:solidFill>
                  <a:srgbClr val="0432FF"/>
                </a:solidFill>
              </a:rPr>
              <a:t>condor_history</a:t>
            </a:r>
            <a:endParaRPr lang="en-US" b="1" dirty="0">
              <a:solidFill>
                <a:srgbClr val="0432FF"/>
              </a:solidFill>
            </a:endParaRPr>
          </a:p>
          <a:p>
            <a:r>
              <a:rPr lang="en-US" dirty="0"/>
              <a:t>Contains finalized job attributes for completed jobs</a:t>
            </a:r>
          </a:p>
          <a:p>
            <a:pPr lvl="1"/>
            <a:r>
              <a:rPr lang="en-US" dirty="0"/>
              <a:t>some have different names (</a:t>
            </a:r>
            <a:r>
              <a:rPr lang="en-US" dirty="0" err="1"/>
              <a:t>HoldReason</a:t>
            </a:r>
            <a:r>
              <a:rPr lang="en-US" dirty="0"/>
              <a:t> --&gt; </a:t>
            </a:r>
            <a:r>
              <a:rPr lang="en-US" dirty="0" err="1"/>
              <a:t>LastHoldReason</a:t>
            </a:r>
            <a:r>
              <a:rPr lang="en-US" dirty="0"/>
              <a:t>)</a:t>
            </a:r>
          </a:p>
          <a:p>
            <a:r>
              <a:rPr lang="en-US" dirty="0"/>
              <a:t>Easy to use constrain and to display values (like </a:t>
            </a:r>
            <a:r>
              <a:rPr lang="en-US" dirty="0" err="1"/>
              <a:t>condor_q</a:t>
            </a:r>
            <a:r>
              <a:rPr lang="en-US" dirty="0"/>
              <a:t>)</a:t>
            </a:r>
          </a:p>
          <a:p>
            <a:r>
              <a:rPr lang="en-US" dirty="0"/>
              <a:t>Can be slow to search (latest first) and may drop old records quickly </a:t>
            </a:r>
          </a:p>
          <a:p>
            <a:pPr marL="152396" indent="0">
              <a:buNone/>
            </a:pPr>
            <a:endParaRPr lang="en-US" dirty="0"/>
          </a:p>
          <a:p>
            <a:pPr marL="152396" indent="0">
              <a:buNone/>
            </a:pPr>
            <a:r>
              <a:rPr lang="en" b="1" dirty="0" err="1">
                <a:solidFill>
                  <a:srgbClr val="0432FF"/>
                </a:solidFill>
              </a:rPr>
              <a:t>HTCondor</a:t>
            </a:r>
            <a:r>
              <a:rPr lang="en" b="1" dirty="0">
                <a:solidFill>
                  <a:srgbClr val="0432FF"/>
                </a:solidFill>
              </a:rPr>
              <a:t> job log files (log = </a:t>
            </a:r>
            <a:r>
              <a:rPr lang="en" b="1" i="1" dirty="0" err="1">
                <a:solidFill>
                  <a:srgbClr val="0432FF"/>
                </a:solidFill>
              </a:rPr>
              <a:t>job.log</a:t>
            </a:r>
            <a:r>
              <a:rPr lang="en" b="1" dirty="0">
                <a:solidFill>
                  <a:srgbClr val="0432FF"/>
                </a:solidFill>
              </a:rPr>
              <a:t> in submit)</a:t>
            </a:r>
            <a:endParaRPr b="1" dirty="0">
              <a:solidFill>
                <a:srgbClr val="0432FF"/>
              </a:solidFill>
            </a:endParaRPr>
          </a:p>
          <a:p>
            <a:r>
              <a:rPr lang="en" dirty="0"/>
              <a:t>Contain a lot of information</a:t>
            </a:r>
            <a:endParaRPr dirty="0"/>
          </a:p>
          <a:p>
            <a:r>
              <a:rPr lang="en" dirty="0"/>
              <a:t>That is both a blessing and a curse</a:t>
            </a:r>
            <a:endParaRPr dirty="0"/>
          </a:p>
          <a:p>
            <a:r>
              <a:rPr lang="en" dirty="0"/>
              <a:t>Somewhat easy to parse — or use </a:t>
            </a:r>
            <a:r>
              <a:rPr lang="en" dirty="0" err="1"/>
              <a:t>HTCondor</a:t>
            </a:r>
            <a:r>
              <a:rPr lang="en" dirty="0"/>
              <a:t> Python bindings/other tools to help</a:t>
            </a:r>
            <a:endParaRPr dirty="0"/>
          </a:p>
        </p:txBody>
      </p:sp>
      <p:sp>
        <p:nvSpPr>
          <p:cNvPr id="2" name="Slide Number Placeholder 1">
            <a:extLst>
              <a:ext uri="{FF2B5EF4-FFF2-40B4-BE49-F238E27FC236}">
                <a16:creationId xmlns:a16="http://schemas.microsoft.com/office/drawing/2014/main" id="{EE3E72AE-5077-CDAA-AED0-4C86A3A37C9B}"/>
              </a:ext>
            </a:extLst>
          </p:cNvPr>
          <p:cNvSpPr>
            <a:spLocks noGrp="1"/>
          </p:cNvSpPr>
          <p:nvPr>
            <p:ph type="sldNum" idx="12"/>
          </p:nvPr>
        </p:nvSpPr>
        <p:spPr/>
        <p:txBody>
          <a:bodyPr/>
          <a:lstStyle/>
          <a:p>
            <a:fld id="{00000000-1234-1234-1234-123412341234}" type="slidenum">
              <a:rPr lang="en" smtClean="0"/>
              <a:pPr/>
              <a:t>41</a:t>
            </a:fld>
            <a:endParaRPr lang="en"/>
          </a:p>
        </p:txBody>
      </p:sp>
      <p:pic>
        <p:nvPicPr>
          <p:cNvPr id="3" name="Picture 2">
            <a:extLst>
              <a:ext uri="{FF2B5EF4-FFF2-40B4-BE49-F238E27FC236}">
                <a16:creationId xmlns:a16="http://schemas.microsoft.com/office/drawing/2014/main" id="{3BE5C696-2577-04DA-1F53-54A73534F6C5}"/>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6"/>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err="1"/>
              <a:t>HTCondor</a:t>
            </a:r>
            <a:r>
              <a:rPr lang="en" b="1" dirty="0"/>
              <a:t> Job Log Files</a:t>
            </a:r>
            <a:endParaRPr b="1" dirty="0"/>
          </a:p>
        </p:txBody>
      </p:sp>
      <p:sp>
        <p:nvSpPr>
          <p:cNvPr id="387" name="Google Shape;387;p66"/>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r>
              <a:rPr lang="en" dirty="0"/>
              <a:t>One big, combined file, or one per job? Your preference, really</a:t>
            </a:r>
            <a:endParaRPr dirty="0"/>
          </a:p>
          <a:p>
            <a:r>
              <a:rPr lang="en" dirty="0"/>
              <a:t>With tens or hundreds of jobs (&amp; more), not practical to review manually</a:t>
            </a:r>
            <a:endParaRPr dirty="0"/>
          </a:p>
          <a:p>
            <a:pPr lvl="1"/>
            <a:r>
              <a:rPr lang="en" dirty="0"/>
              <a:t>Can try to use the grep command-line tool to find specific lines</a:t>
            </a:r>
          </a:p>
          <a:p>
            <a:pPr lvl="1"/>
            <a:r>
              <a:rPr lang="en" dirty="0"/>
              <a:t>Use a tool to summarize log results (logs2csv)</a:t>
            </a:r>
          </a:p>
          <a:p>
            <a:endParaRPr dirty="0"/>
          </a:p>
        </p:txBody>
      </p:sp>
      <p:sp>
        <p:nvSpPr>
          <p:cNvPr id="2" name="Slide Number Placeholder 1">
            <a:extLst>
              <a:ext uri="{FF2B5EF4-FFF2-40B4-BE49-F238E27FC236}">
                <a16:creationId xmlns:a16="http://schemas.microsoft.com/office/drawing/2014/main" id="{2A0813BF-4BED-ACF1-73C3-3FD32461338B}"/>
              </a:ext>
            </a:extLst>
          </p:cNvPr>
          <p:cNvSpPr>
            <a:spLocks noGrp="1"/>
          </p:cNvSpPr>
          <p:nvPr>
            <p:ph type="sldNum" idx="12"/>
          </p:nvPr>
        </p:nvSpPr>
        <p:spPr/>
        <p:txBody>
          <a:bodyPr/>
          <a:lstStyle/>
          <a:p>
            <a:fld id="{00000000-1234-1234-1234-123412341234}" type="slidenum">
              <a:rPr lang="en" smtClean="0"/>
              <a:pPr/>
              <a:t>42</a:t>
            </a:fld>
            <a:endParaRPr lang="en"/>
          </a:p>
        </p:txBody>
      </p:sp>
      <p:pic>
        <p:nvPicPr>
          <p:cNvPr id="3" name="Picture 2">
            <a:extLst>
              <a:ext uri="{FF2B5EF4-FFF2-40B4-BE49-F238E27FC236}">
                <a16:creationId xmlns:a16="http://schemas.microsoft.com/office/drawing/2014/main" id="{F89C596F-2DC8-AA11-944D-660451C42712}"/>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3" name="Google Shape;393;p67"/>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err="1"/>
              <a:t>HTCondor</a:t>
            </a:r>
            <a:r>
              <a:rPr lang="en" b="1" dirty="0"/>
              <a:t> Job Log Files: Terminations</a:t>
            </a:r>
            <a:endParaRPr b="1" dirty="0"/>
          </a:p>
        </p:txBody>
      </p:sp>
      <p:sp>
        <p:nvSpPr>
          <p:cNvPr id="392" name="Google Shape;392;p67"/>
          <p:cNvSpPr txBox="1">
            <a:spLocks noGrp="1"/>
          </p:cNvSpPr>
          <p:nvPr>
            <p:ph type="body" idx="1"/>
          </p:nvPr>
        </p:nvSpPr>
        <p:spPr>
          <a:prstGeom prst="rect">
            <a:avLst/>
          </a:prstGeom>
        </p:spPr>
        <p:txBody>
          <a:bodyPr spcFirstLastPara="1" vert="horz" wrap="square" lIns="121900" tIns="121900" rIns="121900" bIns="121900" rtlCol="0" anchor="t" anchorCtr="0">
            <a:normAutofit lnSpcReduction="10000"/>
          </a:bodyPr>
          <a:lstStyle/>
          <a:p>
            <a:pPr marL="0" indent="0">
              <a:buNone/>
            </a:pPr>
            <a:r>
              <a:rPr lang="en" b="1" dirty="0">
                <a:solidFill>
                  <a:srgbClr val="0432FF"/>
                </a:solidFill>
              </a:rPr>
              <a:t>To find when every job ended:</a:t>
            </a:r>
            <a:endParaRPr b="1" dirty="0">
              <a:solidFill>
                <a:srgbClr val="0432FF"/>
              </a:solidFill>
            </a:endParaRPr>
          </a:p>
          <a:p>
            <a:pPr marL="0" indent="0">
              <a:buNone/>
            </a:pPr>
            <a:r>
              <a:rPr lang="en" dirty="0">
                <a:latin typeface="Source Code Pro"/>
                <a:ea typeface="Source Code Pro"/>
                <a:cs typeface="Source Code Pro"/>
                <a:sym typeface="Source Code Pro"/>
              </a:rPr>
              <a:t>$ grep '^005' </a:t>
            </a:r>
            <a:r>
              <a:rPr lang="en" i="1" dirty="0">
                <a:latin typeface="Source Code Pro"/>
                <a:ea typeface="Source Code Pro"/>
                <a:cs typeface="Source Code Pro"/>
                <a:sym typeface="Source Code Pro"/>
              </a:rPr>
              <a:t>LOGS</a:t>
            </a:r>
            <a:endParaRPr i="1" dirty="0">
              <a:latin typeface="Source Code Pro"/>
              <a:ea typeface="Source Code Pro"/>
              <a:cs typeface="Source Code Pro"/>
              <a:sym typeface="Source Code Pro"/>
            </a:endParaRPr>
          </a:p>
          <a:p>
            <a:pPr marL="0" indent="0">
              <a:buNone/>
            </a:pPr>
            <a:r>
              <a:rPr lang="en" dirty="0"/>
              <a:t>(</a:t>
            </a:r>
            <a:r>
              <a:rPr lang="en" i="1" dirty="0"/>
              <a:t>LOGS</a:t>
            </a:r>
            <a:r>
              <a:rPr lang="en" dirty="0"/>
              <a:t> can be one file, a list of files, or a glob (using *) of files)</a:t>
            </a:r>
            <a:endParaRPr dirty="0"/>
          </a:p>
          <a:p>
            <a:pPr marL="0" indent="0">
              <a:spcBef>
                <a:spcPts val="1333"/>
              </a:spcBef>
              <a:buNone/>
            </a:pPr>
            <a:r>
              <a:rPr lang="en" b="1" dirty="0">
                <a:solidFill>
                  <a:srgbClr val="0432FF"/>
                </a:solidFill>
              </a:rPr>
              <a:t>To find termination codes (exit codes) for every job:</a:t>
            </a:r>
            <a:endParaRPr b="1" dirty="0">
              <a:solidFill>
                <a:srgbClr val="0432FF"/>
              </a:solidFill>
            </a:endParaRPr>
          </a:p>
          <a:p>
            <a:pPr marL="0" indent="0">
              <a:buNone/>
            </a:pPr>
            <a:r>
              <a:rPr lang="en" dirty="0">
                <a:latin typeface="Source Code Pro"/>
                <a:ea typeface="Source Code Pro"/>
                <a:cs typeface="Source Code Pro"/>
                <a:sym typeface="Source Code Pro"/>
              </a:rPr>
              <a:t>$ grep termination </a:t>
            </a:r>
            <a:r>
              <a:rPr lang="en" i="1" dirty="0">
                <a:latin typeface="Source Code Pro"/>
                <a:ea typeface="Source Code Pro"/>
                <a:cs typeface="Source Code Pro"/>
                <a:sym typeface="Source Code Pro"/>
              </a:rPr>
              <a:t>LOGS</a:t>
            </a:r>
            <a:endParaRPr i="1" dirty="0">
              <a:latin typeface="Source Code Pro"/>
              <a:ea typeface="Source Code Pro"/>
              <a:cs typeface="Source Code Pro"/>
              <a:sym typeface="Source Code Pro"/>
            </a:endParaRPr>
          </a:p>
          <a:p>
            <a:pPr marL="0" indent="0">
              <a:buNone/>
            </a:pPr>
            <a:r>
              <a:rPr lang="en" dirty="0"/>
              <a:t>(will not show job IDs, though)</a:t>
            </a:r>
            <a:endParaRPr dirty="0"/>
          </a:p>
          <a:p>
            <a:pPr marL="0" indent="0">
              <a:spcBef>
                <a:spcPts val="1333"/>
              </a:spcBef>
              <a:buNone/>
            </a:pPr>
            <a:r>
              <a:rPr lang="en" b="1" dirty="0">
                <a:solidFill>
                  <a:srgbClr val="0432FF"/>
                </a:solidFill>
              </a:rPr>
              <a:t>To get counts by termination code:</a:t>
            </a:r>
            <a:endParaRPr b="1" dirty="0">
              <a:solidFill>
                <a:srgbClr val="0432FF"/>
              </a:solidFill>
            </a:endParaRPr>
          </a:p>
          <a:p>
            <a:pPr marL="0" indent="0">
              <a:buNone/>
            </a:pPr>
            <a:r>
              <a:rPr lang="en" dirty="0">
                <a:latin typeface="Source Code Pro"/>
                <a:ea typeface="Source Code Pro"/>
                <a:cs typeface="Source Code Pro"/>
                <a:sym typeface="Source Code Pro"/>
              </a:rPr>
              <a:t>$ grep termination </a:t>
            </a:r>
            <a:r>
              <a:rPr lang="en" i="1" dirty="0">
                <a:latin typeface="Source Code Pro"/>
                <a:ea typeface="Source Code Pro"/>
                <a:cs typeface="Source Code Pro"/>
                <a:sym typeface="Source Code Pro"/>
              </a:rPr>
              <a:t>LOGS</a:t>
            </a:r>
            <a:r>
              <a:rPr lang="en" dirty="0">
                <a:latin typeface="Source Code Pro"/>
                <a:ea typeface="Source Code Pro"/>
                <a:cs typeface="Source Code Pro"/>
                <a:sym typeface="Source Code Pro"/>
              </a:rPr>
              <a:t> | sort | </a:t>
            </a:r>
            <a:r>
              <a:rPr lang="en" dirty="0" err="1">
                <a:latin typeface="Source Code Pro"/>
                <a:ea typeface="Source Code Pro"/>
                <a:cs typeface="Source Code Pro"/>
                <a:sym typeface="Source Code Pro"/>
              </a:rPr>
              <a:t>uniq</a:t>
            </a:r>
            <a:r>
              <a:rPr lang="en" dirty="0">
                <a:latin typeface="Source Code Pro"/>
                <a:ea typeface="Source Code Pro"/>
                <a:cs typeface="Source Code Pro"/>
                <a:sym typeface="Source Code Pro"/>
              </a:rPr>
              <a:t> -c</a:t>
            </a:r>
            <a:endParaRPr dirty="0">
              <a:latin typeface="Source Code Pro"/>
              <a:ea typeface="Source Code Pro"/>
              <a:cs typeface="Source Code Pro"/>
              <a:sym typeface="Source Code Pro"/>
            </a:endParaRPr>
          </a:p>
        </p:txBody>
      </p:sp>
      <p:sp>
        <p:nvSpPr>
          <p:cNvPr id="2" name="Slide Number Placeholder 1">
            <a:extLst>
              <a:ext uri="{FF2B5EF4-FFF2-40B4-BE49-F238E27FC236}">
                <a16:creationId xmlns:a16="http://schemas.microsoft.com/office/drawing/2014/main" id="{F87383F4-A0D4-9798-DA09-8386AD256F1C}"/>
              </a:ext>
            </a:extLst>
          </p:cNvPr>
          <p:cNvSpPr>
            <a:spLocks noGrp="1"/>
          </p:cNvSpPr>
          <p:nvPr>
            <p:ph type="sldNum" idx="12"/>
          </p:nvPr>
        </p:nvSpPr>
        <p:spPr/>
        <p:txBody>
          <a:bodyPr/>
          <a:lstStyle/>
          <a:p>
            <a:fld id="{00000000-1234-1234-1234-123412341234}" type="slidenum">
              <a:rPr lang="en" smtClean="0"/>
              <a:pPr/>
              <a:t>43</a:t>
            </a:fld>
            <a:endParaRPr lang="en"/>
          </a:p>
        </p:txBody>
      </p:sp>
      <p:pic>
        <p:nvPicPr>
          <p:cNvPr id="3" name="Picture 2">
            <a:extLst>
              <a:ext uri="{FF2B5EF4-FFF2-40B4-BE49-F238E27FC236}">
                <a16:creationId xmlns:a16="http://schemas.microsoft.com/office/drawing/2014/main" id="{CDB67B17-9D28-1CAA-B2F9-058D9251D9E4}"/>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9" name="Google Shape;399;p68"/>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err="1"/>
              <a:t>HTCondor</a:t>
            </a:r>
            <a:r>
              <a:rPr lang="en" b="1" dirty="0"/>
              <a:t> Job Log Files: Resource Lines</a:t>
            </a:r>
            <a:endParaRPr b="1" dirty="0"/>
          </a:p>
        </p:txBody>
      </p:sp>
      <p:sp>
        <p:nvSpPr>
          <p:cNvPr id="398" name="Google Shape;398;p68"/>
          <p:cNvSpPr txBox="1">
            <a:spLocks noGrp="1"/>
          </p:cNvSpPr>
          <p:nvPr>
            <p:ph type="body" idx="1"/>
          </p:nvPr>
        </p:nvSpPr>
        <p:spPr>
          <a:prstGeom prst="rect">
            <a:avLst/>
          </a:prstGeom>
        </p:spPr>
        <p:txBody>
          <a:bodyPr spcFirstLastPara="1" vert="horz" wrap="square" lIns="121900" tIns="121900" rIns="121900" bIns="121900" rtlCol="0" anchor="t" anchorCtr="0">
            <a:normAutofit fontScale="92500"/>
          </a:bodyPr>
          <a:lstStyle/>
          <a:p>
            <a:pPr marL="0" indent="0">
              <a:buNone/>
            </a:pPr>
            <a:r>
              <a:rPr lang="en" b="1" dirty="0">
                <a:solidFill>
                  <a:srgbClr val="0432FF"/>
                </a:solidFill>
              </a:rPr>
              <a:t>To get memory resource lines:</a:t>
            </a:r>
            <a:endParaRPr b="1" dirty="0">
              <a:solidFill>
                <a:srgbClr val="0432FF"/>
              </a:solidFill>
            </a:endParaRPr>
          </a:p>
          <a:p>
            <a:pPr marL="0" indent="0">
              <a:buNone/>
            </a:pPr>
            <a:r>
              <a:rPr lang="en" dirty="0">
                <a:latin typeface="Source Code Pro"/>
                <a:ea typeface="Source Code Pro"/>
                <a:cs typeface="Source Code Pro"/>
                <a:sym typeface="Source Code Pro"/>
              </a:rPr>
              <a:t>$ grep -h 'Memory (MB) *:' </a:t>
            </a:r>
            <a:r>
              <a:rPr lang="en" i="1" dirty="0">
                <a:latin typeface="Source Code Pro"/>
                <a:ea typeface="Source Code Pro"/>
                <a:cs typeface="Source Code Pro"/>
                <a:sym typeface="Source Code Pro"/>
              </a:rPr>
              <a:t>LOGS</a:t>
            </a:r>
            <a:r>
              <a:rPr lang="en" dirty="0">
                <a:latin typeface="Source Code Pro"/>
                <a:ea typeface="Source Code Pro"/>
                <a:cs typeface="Source Code Pro"/>
                <a:sym typeface="Source Code Pro"/>
              </a:rPr>
              <a:t> &gt; </a:t>
            </a:r>
            <a:r>
              <a:rPr lang="en" dirty="0" err="1">
                <a:latin typeface="Source Code Pro"/>
                <a:ea typeface="Source Code Pro"/>
                <a:cs typeface="Source Code Pro"/>
                <a:sym typeface="Source Code Pro"/>
              </a:rPr>
              <a:t>memory_resources.txt</a:t>
            </a:r>
            <a:endParaRPr dirty="0">
              <a:latin typeface="Source Code Pro"/>
              <a:ea typeface="Source Code Pro"/>
              <a:cs typeface="Source Code Pro"/>
              <a:sym typeface="Source Code Pro"/>
            </a:endParaRPr>
          </a:p>
          <a:p>
            <a:pPr marL="0" indent="0">
              <a:spcBef>
                <a:spcPts val="1333"/>
              </a:spcBef>
              <a:buNone/>
            </a:pPr>
            <a:r>
              <a:rPr lang="en" b="1" dirty="0">
                <a:solidFill>
                  <a:srgbClr val="0432FF"/>
                </a:solidFill>
              </a:rPr>
              <a:t>To get disk resource lines:</a:t>
            </a:r>
            <a:endParaRPr b="1" dirty="0">
              <a:solidFill>
                <a:srgbClr val="0432FF"/>
              </a:solidFill>
            </a:endParaRPr>
          </a:p>
          <a:p>
            <a:pPr marL="0" indent="0">
              <a:buNone/>
            </a:pPr>
            <a:r>
              <a:rPr lang="en" dirty="0">
                <a:latin typeface="Source Code Pro"/>
                <a:ea typeface="Source Code Pro"/>
                <a:cs typeface="Source Code Pro"/>
                <a:sym typeface="Source Code Pro"/>
              </a:rPr>
              <a:t>$ grep -h 'Disk (KB) *:' </a:t>
            </a:r>
            <a:r>
              <a:rPr lang="en" i="1" dirty="0">
                <a:latin typeface="Source Code Pro"/>
                <a:ea typeface="Source Code Pro"/>
                <a:cs typeface="Source Code Pro"/>
                <a:sym typeface="Source Code Pro"/>
              </a:rPr>
              <a:t>LOGS</a:t>
            </a:r>
            <a:r>
              <a:rPr lang="en" dirty="0">
                <a:latin typeface="Source Code Pro"/>
                <a:ea typeface="Source Code Pro"/>
                <a:cs typeface="Source Code Pro"/>
                <a:sym typeface="Source Code Pro"/>
              </a:rPr>
              <a:t> &gt; </a:t>
            </a:r>
            <a:r>
              <a:rPr lang="en" dirty="0" err="1">
                <a:latin typeface="Source Code Pro"/>
                <a:ea typeface="Source Code Pro"/>
                <a:cs typeface="Source Code Pro"/>
                <a:sym typeface="Source Code Pro"/>
              </a:rPr>
              <a:t>disk_resources.txt</a:t>
            </a:r>
            <a:endParaRPr dirty="0">
              <a:latin typeface="Source Code Pro"/>
              <a:ea typeface="Source Code Pro"/>
              <a:cs typeface="Source Code Pro"/>
              <a:sym typeface="Source Code Pro"/>
            </a:endParaRPr>
          </a:p>
          <a:p>
            <a:pPr marL="0" indent="0">
              <a:spcBef>
                <a:spcPts val="1333"/>
              </a:spcBef>
              <a:buNone/>
            </a:pPr>
            <a:r>
              <a:rPr lang="en" dirty="0"/>
              <a:t>Import the resulting files into Excel (with some attention to import options)</a:t>
            </a:r>
            <a:endParaRPr dirty="0"/>
          </a:p>
          <a:p>
            <a:pPr marL="0" indent="0">
              <a:spcBef>
                <a:spcPts val="1333"/>
              </a:spcBef>
              <a:buNone/>
            </a:pPr>
            <a:r>
              <a:rPr lang="en" b="1" dirty="0">
                <a:solidFill>
                  <a:srgbClr val="0432FF"/>
                </a:solidFill>
              </a:rPr>
              <a:t>For file transfers:</a:t>
            </a:r>
            <a:endParaRPr b="1" dirty="0">
              <a:solidFill>
                <a:srgbClr val="0432FF"/>
              </a:solidFill>
            </a:endParaRPr>
          </a:p>
          <a:p>
            <a:pPr marL="0" indent="0">
              <a:buNone/>
            </a:pPr>
            <a:r>
              <a:rPr lang="en" dirty="0">
                <a:latin typeface="Source Code Pro"/>
                <a:ea typeface="Source Code Pro"/>
                <a:cs typeface="Source Code Pro"/>
                <a:sym typeface="Source Code Pro"/>
              </a:rPr>
              <a:t>$ grep -h 'Total Bytes Sent By Job' </a:t>
            </a:r>
            <a:r>
              <a:rPr lang="en" i="1" dirty="0">
                <a:latin typeface="Source Code Pro"/>
                <a:ea typeface="Source Code Pro"/>
                <a:cs typeface="Source Code Pro"/>
                <a:sym typeface="Source Code Pro"/>
              </a:rPr>
              <a:t>LOGS</a:t>
            </a:r>
            <a:endParaRPr i="1" dirty="0">
              <a:latin typeface="Source Code Pro"/>
              <a:ea typeface="Source Code Pro"/>
              <a:cs typeface="Source Code Pro"/>
              <a:sym typeface="Source Code Pro"/>
            </a:endParaRPr>
          </a:p>
          <a:p>
            <a:pPr marL="0" indent="0">
              <a:buNone/>
            </a:pPr>
            <a:r>
              <a:rPr lang="en" dirty="0">
                <a:latin typeface="Source Code Pro"/>
                <a:ea typeface="Source Code Pro"/>
                <a:cs typeface="Source Code Pro"/>
                <a:sym typeface="Source Code Pro"/>
              </a:rPr>
              <a:t>$ grep -h 'Total Bytes Received By Job' </a:t>
            </a:r>
            <a:r>
              <a:rPr lang="en" i="1" dirty="0">
                <a:latin typeface="Source Code Pro"/>
                <a:ea typeface="Source Code Pro"/>
                <a:cs typeface="Source Code Pro"/>
                <a:sym typeface="Source Code Pro"/>
              </a:rPr>
              <a:t>LOGS</a:t>
            </a:r>
            <a:endParaRPr i="1" dirty="0">
              <a:latin typeface="Source Code Pro"/>
              <a:ea typeface="Source Code Pro"/>
              <a:cs typeface="Source Code Pro"/>
              <a:sym typeface="Source Code Pro"/>
            </a:endParaRPr>
          </a:p>
        </p:txBody>
      </p:sp>
      <p:sp>
        <p:nvSpPr>
          <p:cNvPr id="2" name="Slide Number Placeholder 1">
            <a:extLst>
              <a:ext uri="{FF2B5EF4-FFF2-40B4-BE49-F238E27FC236}">
                <a16:creationId xmlns:a16="http://schemas.microsoft.com/office/drawing/2014/main" id="{0F754A0A-E9F3-6F3D-6B85-09FA9BBF5319}"/>
              </a:ext>
            </a:extLst>
          </p:cNvPr>
          <p:cNvSpPr>
            <a:spLocks noGrp="1"/>
          </p:cNvSpPr>
          <p:nvPr>
            <p:ph type="sldNum" idx="12"/>
          </p:nvPr>
        </p:nvSpPr>
        <p:spPr/>
        <p:txBody>
          <a:bodyPr/>
          <a:lstStyle/>
          <a:p>
            <a:fld id="{00000000-1234-1234-1234-123412341234}" type="slidenum">
              <a:rPr lang="en" smtClean="0"/>
              <a:pPr/>
              <a:t>44</a:t>
            </a:fld>
            <a:endParaRPr lang="en"/>
          </a:p>
        </p:txBody>
      </p:sp>
      <p:pic>
        <p:nvPicPr>
          <p:cNvPr id="3" name="Picture 2">
            <a:extLst>
              <a:ext uri="{FF2B5EF4-FFF2-40B4-BE49-F238E27FC236}">
                <a16:creationId xmlns:a16="http://schemas.microsoft.com/office/drawing/2014/main" id="{04A0CBA4-1D1D-A851-4012-06ECD2234726}"/>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6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US" b="1" dirty="0" err="1"/>
              <a:t>HTCondor</a:t>
            </a:r>
            <a:r>
              <a:rPr lang="en-US" b="1" dirty="0"/>
              <a:t> Job Log Files: Checking on Holds</a:t>
            </a:r>
          </a:p>
        </p:txBody>
      </p:sp>
      <p:sp>
        <p:nvSpPr>
          <p:cNvPr id="404" name="Google Shape;404;p69"/>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marL="0" indent="0">
              <a:buNone/>
            </a:pPr>
            <a:r>
              <a:rPr lang="en" b="1" dirty="0">
                <a:solidFill>
                  <a:srgbClr val="0432FF"/>
                </a:solidFill>
              </a:rPr>
              <a:t>To view all job holds, their reasons, and related codes:</a:t>
            </a:r>
            <a:endParaRPr b="1" dirty="0">
              <a:solidFill>
                <a:srgbClr val="0432FF"/>
              </a:solidFill>
            </a:endParaRPr>
          </a:p>
          <a:p>
            <a:pPr marL="0" indent="0">
              <a:buNone/>
            </a:pPr>
            <a:r>
              <a:rPr lang="en" dirty="0">
                <a:latin typeface="Source Code Pro"/>
                <a:ea typeface="Source Code Pro"/>
                <a:cs typeface="Source Code Pro"/>
                <a:sym typeface="Source Code Pro"/>
              </a:rPr>
              <a:t>$ grep -h -A 2 '^012' </a:t>
            </a:r>
            <a:r>
              <a:rPr lang="en" i="1" dirty="0">
                <a:latin typeface="Source Code Pro"/>
                <a:ea typeface="Source Code Pro"/>
                <a:cs typeface="Source Code Pro"/>
                <a:sym typeface="Source Code Pro"/>
              </a:rPr>
              <a:t>LOGS</a:t>
            </a:r>
            <a:endParaRPr dirty="0">
              <a:latin typeface="Source Code Pro"/>
              <a:ea typeface="Source Code Pro"/>
              <a:cs typeface="Source Code Pro"/>
              <a:sym typeface="Source Code Pro"/>
            </a:endParaRPr>
          </a:p>
          <a:p>
            <a:pPr marL="0" indent="0">
              <a:buNone/>
            </a:pPr>
            <a:r>
              <a:rPr lang="en" dirty="0"/>
              <a:t>(Omit the -h option to see log filenames for each hit.)</a:t>
            </a:r>
            <a:endParaRPr dirty="0"/>
          </a:p>
          <a:p>
            <a:pPr marL="0" indent="0">
              <a:spcBef>
                <a:spcPts val="1333"/>
              </a:spcBef>
              <a:buNone/>
            </a:pPr>
            <a:r>
              <a:rPr lang="en" b="1" dirty="0"/>
              <a:t>Note:</a:t>
            </a:r>
            <a:r>
              <a:rPr lang="en" dirty="0"/>
              <a:t> The </a:t>
            </a:r>
            <a:r>
              <a:rPr lang="en" dirty="0" err="1"/>
              <a:t>OSPool</a:t>
            </a:r>
            <a:r>
              <a:rPr lang="en" dirty="0"/>
              <a:t> may automatically release (rerun) some held jobs; if you don’t look for them explicitly, you may never know those holds occurred</a:t>
            </a:r>
            <a:endParaRPr dirty="0"/>
          </a:p>
        </p:txBody>
      </p:sp>
      <p:sp>
        <p:nvSpPr>
          <p:cNvPr id="2" name="Slide Number Placeholder 1">
            <a:extLst>
              <a:ext uri="{FF2B5EF4-FFF2-40B4-BE49-F238E27FC236}">
                <a16:creationId xmlns:a16="http://schemas.microsoft.com/office/drawing/2014/main" id="{3A0E7099-7D23-F37A-D0F0-E3005E19BB70}"/>
              </a:ext>
            </a:extLst>
          </p:cNvPr>
          <p:cNvSpPr>
            <a:spLocks noGrp="1"/>
          </p:cNvSpPr>
          <p:nvPr>
            <p:ph type="sldNum" idx="12"/>
          </p:nvPr>
        </p:nvSpPr>
        <p:spPr/>
        <p:txBody>
          <a:bodyPr/>
          <a:lstStyle/>
          <a:p>
            <a:fld id="{00000000-1234-1234-1234-123412341234}" type="slidenum">
              <a:rPr lang="en" smtClean="0"/>
              <a:pPr/>
              <a:t>45</a:t>
            </a:fld>
            <a:endParaRPr lang="en"/>
          </a:p>
        </p:txBody>
      </p:sp>
      <p:pic>
        <p:nvPicPr>
          <p:cNvPr id="3" name="Picture 2">
            <a:extLst>
              <a:ext uri="{FF2B5EF4-FFF2-40B4-BE49-F238E27FC236}">
                <a16:creationId xmlns:a16="http://schemas.microsoft.com/office/drawing/2014/main" id="{9D8BFD5F-B12F-6B47-3B26-B8D3EFDD01EF}"/>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5" name="Google Shape;405;p6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algn="l"/>
            <a:r>
              <a:rPr lang="en-US" b="1" i="0" dirty="0">
                <a:solidFill>
                  <a:srgbClr val="1F2328"/>
                </a:solidFill>
                <a:effectLst/>
              </a:rPr>
              <a:t>HTCSS Job Event Log to CSV Summarizer</a:t>
            </a:r>
          </a:p>
        </p:txBody>
      </p:sp>
      <p:sp>
        <p:nvSpPr>
          <p:cNvPr id="404" name="Google Shape;404;p69"/>
          <p:cNvSpPr txBox="1">
            <a:spLocks noGrp="1"/>
          </p:cNvSpPr>
          <p:nvPr>
            <p:ph type="body" idx="1"/>
          </p:nvPr>
        </p:nvSpPr>
        <p:spPr>
          <a:xfrm>
            <a:off x="415600" y="1617183"/>
            <a:ext cx="11360800" cy="1161645"/>
          </a:xfrm>
          <a:prstGeom prst="rect">
            <a:avLst/>
          </a:prstGeom>
        </p:spPr>
        <p:txBody>
          <a:bodyPr spcFirstLastPara="1" vert="horz" wrap="square" lIns="121900" tIns="121900" rIns="121900" bIns="121900" rtlCol="0" anchor="t" anchorCtr="0">
            <a:normAutofit lnSpcReduction="10000"/>
          </a:bodyPr>
          <a:lstStyle/>
          <a:p>
            <a:pPr marL="0" indent="0">
              <a:buNone/>
            </a:pPr>
            <a:r>
              <a:rPr lang="en-US" b="0" i="0" dirty="0">
                <a:solidFill>
                  <a:srgbClr val="1F2328"/>
                </a:solidFill>
                <a:effectLst/>
                <a:latin typeface="-apple-system"/>
              </a:rPr>
              <a:t>A simple script that reads </a:t>
            </a:r>
            <a:r>
              <a:rPr lang="en-US" b="0" i="0" dirty="0" err="1">
                <a:solidFill>
                  <a:srgbClr val="1F2328"/>
                </a:solidFill>
                <a:effectLst/>
                <a:latin typeface="-apple-system"/>
              </a:rPr>
              <a:t>HTCondor</a:t>
            </a:r>
            <a:r>
              <a:rPr lang="en-US" b="0" i="0" dirty="0">
                <a:solidFill>
                  <a:srgbClr val="1F2328"/>
                </a:solidFill>
                <a:effectLst/>
                <a:latin typeface="-apple-system"/>
              </a:rPr>
              <a:t> job event logs and outputs a CSV summary of job statistics.</a:t>
            </a:r>
            <a:endParaRPr dirty="0"/>
          </a:p>
        </p:txBody>
      </p:sp>
      <p:sp>
        <p:nvSpPr>
          <p:cNvPr id="2" name="Slide Number Placeholder 1">
            <a:extLst>
              <a:ext uri="{FF2B5EF4-FFF2-40B4-BE49-F238E27FC236}">
                <a16:creationId xmlns:a16="http://schemas.microsoft.com/office/drawing/2014/main" id="{3A0E7099-7D23-F37A-D0F0-E3005E19BB70}"/>
              </a:ext>
            </a:extLst>
          </p:cNvPr>
          <p:cNvSpPr>
            <a:spLocks noGrp="1"/>
          </p:cNvSpPr>
          <p:nvPr>
            <p:ph type="sldNum" idx="12"/>
          </p:nvPr>
        </p:nvSpPr>
        <p:spPr/>
        <p:txBody>
          <a:bodyPr/>
          <a:lstStyle/>
          <a:p>
            <a:fld id="{00000000-1234-1234-1234-123412341234}" type="slidenum">
              <a:rPr lang="en" smtClean="0"/>
              <a:pPr/>
              <a:t>46</a:t>
            </a:fld>
            <a:endParaRPr lang="en"/>
          </a:p>
        </p:txBody>
      </p:sp>
      <p:pic>
        <p:nvPicPr>
          <p:cNvPr id="3" name="Picture 2">
            <a:extLst>
              <a:ext uri="{FF2B5EF4-FFF2-40B4-BE49-F238E27FC236}">
                <a16:creationId xmlns:a16="http://schemas.microsoft.com/office/drawing/2014/main" id="{9D8BFD5F-B12F-6B47-3B26-B8D3EFDD01EF}"/>
              </a:ext>
            </a:extLst>
          </p:cNvPr>
          <p:cNvPicPr>
            <a:picLocks noChangeAspect="1"/>
          </p:cNvPicPr>
          <p:nvPr/>
        </p:nvPicPr>
        <p:blipFill>
          <a:blip r:embed="rId3"/>
          <a:stretch>
            <a:fillRect/>
          </a:stretch>
        </p:blipFill>
        <p:spPr>
          <a:xfrm>
            <a:off x="415600" y="169263"/>
            <a:ext cx="11360800" cy="31778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7773A6D-34D3-727A-E1ED-0C6098BC9483}"/>
              </a:ext>
            </a:extLst>
          </p:cNvPr>
          <p:cNvPicPr>
            <a:picLocks noChangeAspect="1"/>
          </p:cNvPicPr>
          <p:nvPr/>
        </p:nvPicPr>
        <p:blipFill>
          <a:blip r:embed="rId4"/>
          <a:stretch>
            <a:fillRect/>
          </a:stretch>
        </p:blipFill>
        <p:spPr>
          <a:xfrm>
            <a:off x="2109436" y="3429000"/>
            <a:ext cx="7772400" cy="2633928"/>
          </a:xfrm>
          <a:prstGeom prst="rect">
            <a:avLst/>
          </a:prstGeom>
          <a:ln w="19050">
            <a:solidFill>
              <a:schemeClr val="tx1"/>
            </a:solidFill>
          </a:ln>
        </p:spPr>
      </p:pic>
      <p:sp>
        <p:nvSpPr>
          <p:cNvPr id="7" name="TextBox 6">
            <a:extLst>
              <a:ext uri="{FF2B5EF4-FFF2-40B4-BE49-F238E27FC236}">
                <a16:creationId xmlns:a16="http://schemas.microsoft.com/office/drawing/2014/main" id="{4EE9C501-57A3-E565-26D9-324D7C08D933}"/>
              </a:ext>
            </a:extLst>
          </p:cNvPr>
          <p:cNvSpPr txBox="1"/>
          <p:nvPr/>
        </p:nvSpPr>
        <p:spPr>
          <a:xfrm>
            <a:off x="1" y="6269622"/>
            <a:ext cx="12191999" cy="523220"/>
          </a:xfrm>
          <a:prstGeom prst="rect">
            <a:avLst/>
          </a:prstGeom>
          <a:noFill/>
        </p:spPr>
        <p:txBody>
          <a:bodyPr wrap="square">
            <a:spAutoFit/>
          </a:bodyPr>
          <a:lstStyle/>
          <a:p>
            <a:pPr algn="ctr"/>
            <a:r>
              <a:rPr lang="en-US" sz="2800" dirty="0">
                <a:hlinkClick r:id="rId5"/>
              </a:rPr>
              <a:t>https://</a:t>
            </a:r>
            <a:r>
              <a:rPr lang="en-US" sz="2800" dirty="0" err="1">
                <a:hlinkClick r:id="rId5"/>
              </a:rPr>
              <a:t>github.com</a:t>
            </a:r>
            <a:r>
              <a:rPr lang="en-US" sz="2800" dirty="0">
                <a:hlinkClick r:id="rId5"/>
              </a:rPr>
              <a:t>/</a:t>
            </a:r>
            <a:r>
              <a:rPr lang="en-US" sz="2800" dirty="0" err="1">
                <a:hlinkClick r:id="rId5"/>
              </a:rPr>
              <a:t>osg-htc</a:t>
            </a:r>
            <a:r>
              <a:rPr lang="en-US" sz="2800" dirty="0">
                <a:hlinkClick r:id="rId5"/>
              </a:rPr>
              <a:t>/job-event-log-to-csv</a:t>
            </a:r>
            <a:endParaRPr lang="en-US" sz="2800" dirty="0"/>
          </a:p>
        </p:txBody>
      </p:sp>
      <p:sp>
        <p:nvSpPr>
          <p:cNvPr id="8" name="TextBox 7">
            <a:extLst>
              <a:ext uri="{FF2B5EF4-FFF2-40B4-BE49-F238E27FC236}">
                <a16:creationId xmlns:a16="http://schemas.microsoft.com/office/drawing/2014/main" id="{B927F11C-01E7-3BD4-4B56-2A31F65FEC08}"/>
              </a:ext>
            </a:extLst>
          </p:cNvPr>
          <p:cNvSpPr txBox="1"/>
          <p:nvPr/>
        </p:nvSpPr>
        <p:spPr>
          <a:xfrm>
            <a:off x="2486502" y="2923173"/>
            <a:ext cx="6739345" cy="369332"/>
          </a:xfrm>
          <a:prstGeom prst="rect">
            <a:avLst/>
          </a:prstGeom>
          <a:solidFill>
            <a:schemeClr val="tx1"/>
          </a:solidFill>
        </p:spPr>
        <p:txBody>
          <a:bodyPr wrap="none" rtlCol="0">
            <a:spAutoFit/>
          </a:bodyPr>
          <a:lstStyle/>
          <a:p>
            <a:r>
              <a:rPr lang="en-US" dirty="0">
                <a:solidFill>
                  <a:schemeClr val="bg1"/>
                </a:solidFill>
                <a:effectLst/>
                <a:highlight>
                  <a:srgbClr val="000000"/>
                </a:highlight>
                <a:latin typeface="Menlo" panose="020B0609030804020204" pitchFamily="49" charset="0"/>
              </a:rPr>
              <a:t>[alice@ap40 logs]$ logs2csv *.log &gt; </a:t>
            </a:r>
            <a:r>
              <a:rPr lang="en-US" dirty="0" err="1">
                <a:solidFill>
                  <a:schemeClr val="bg1"/>
                </a:solidFill>
                <a:effectLst/>
                <a:highlight>
                  <a:srgbClr val="000000"/>
                </a:highlight>
                <a:latin typeface="Menlo" panose="020B0609030804020204" pitchFamily="49" charset="0"/>
              </a:rPr>
              <a:t>summary.csv</a:t>
            </a:r>
            <a:endParaRPr lang="en-US" dirty="0">
              <a:solidFill>
                <a:schemeClr val="bg1"/>
              </a:solidFill>
              <a:effectLst/>
              <a:highlight>
                <a:srgbClr val="000000"/>
              </a:highlight>
              <a:latin typeface="Menlo" panose="020B0609030804020204" pitchFamily="49" charset="0"/>
            </a:endParaRPr>
          </a:p>
        </p:txBody>
      </p:sp>
    </p:spTree>
    <p:extLst>
      <p:ext uri="{BB962C8B-B14F-4D97-AF65-F5344CB8AC3E}">
        <p14:creationId xmlns:p14="http://schemas.microsoft.com/office/powerpoint/2010/main" val="2446425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83A2-1349-4EBE-585E-D113780D0BD6}"/>
              </a:ext>
            </a:extLst>
          </p:cNvPr>
          <p:cNvSpPr>
            <a:spLocks noGrp="1"/>
          </p:cNvSpPr>
          <p:nvPr>
            <p:ph type="title"/>
          </p:nvPr>
        </p:nvSpPr>
        <p:spPr>
          <a:xfrm>
            <a:off x="838200" y="365125"/>
            <a:ext cx="10515600" cy="6166304"/>
          </a:xfrm>
        </p:spPr>
        <p:txBody>
          <a:bodyPr/>
          <a:lstStyle/>
          <a:p>
            <a:pPr algn="ctr"/>
            <a:r>
              <a:rPr lang="en-US" b="1" u="sng" dirty="0"/>
              <a:t>In Summary</a:t>
            </a:r>
            <a:br>
              <a:rPr lang="en-US" dirty="0"/>
            </a:br>
            <a:r>
              <a:rPr lang="en-US" dirty="0"/>
              <a:t>How to be a Responsible HTC Researcher</a:t>
            </a:r>
          </a:p>
        </p:txBody>
      </p:sp>
      <p:pic>
        <p:nvPicPr>
          <p:cNvPr id="5" name="Picture 4">
            <a:extLst>
              <a:ext uri="{FF2B5EF4-FFF2-40B4-BE49-F238E27FC236}">
                <a16:creationId xmlns:a16="http://schemas.microsoft.com/office/drawing/2014/main" id="{A15A5C0C-6120-3113-9332-E3619D2B7BD5}"/>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454733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EB46-DB79-D2A2-2333-87F9919CADAF}"/>
              </a:ext>
            </a:extLst>
          </p:cNvPr>
          <p:cNvSpPr>
            <a:spLocks noGrp="1"/>
          </p:cNvSpPr>
          <p:nvPr>
            <p:ph type="title"/>
          </p:nvPr>
        </p:nvSpPr>
        <p:spPr/>
        <p:txBody>
          <a:bodyPr/>
          <a:lstStyle/>
          <a:p>
            <a:r>
              <a:rPr lang="en-US" dirty="0"/>
              <a:t>How to be a Responsible HTC Researcher</a:t>
            </a:r>
          </a:p>
        </p:txBody>
      </p:sp>
      <p:pic>
        <p:nvPicPr>
          <p:cNvPr id="4" name="Picture 3">
            <a:extLst>
              <a:ext uri="{FF2B5EF4-FFF2-40B4-BE49-F238E27FC236}">
                <a16:creationId xmlns:a16="http://schemas.microsoft.com/office/drawing/2014/main" id="{53EC802F-7AB1-0BCA-387E-0E03FBB947FC}"/>
              </a:ext>
            </a:extLst>
          </p:cNvPr>
          <p:cNvPicPr>
            <a:picLocks noChangeAspect="1"/>
          </p:cNvPicPr>
          <p:nvPr/>
        </p:nvPicPr>
        <p:blipFill>
          <a:blip r:embed="rId3"/>
          <a:stretch>
            <a:fillRect/>
          </a:stretch>
        </p:blipFill>
        <p:spPr>
          <a:xfrm>
            <a:off x="415600" y="169263"/>
            <a:ext cx="11360800" cy="317783"/>
          </a:xfrm>
          <a:prstGeom prst="rect">
            <a:avLst/>
          </a:prstGeom>
        </p:spPr>
      </p:pic>
      <p:pic>
        <p:nvPicPr>
          <p:cNvPr id="7170" name="Picture 2" descr="QA Testing Memes | Mailtrap Blog">
            <a:extLst>
              <a:ext uri="{FF2B5EF4-FFF2-40B4-BE49-F238E27FC236}">
                <a16:creationId xmlns:a16="http://schemas.microsoft.com/office/drawing/2014/main" id="{76768AA8-8475-BF19-FA1E-490DE3394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00975"/>
            <a:ext cx="11430000" cy="633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153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7AF1-1931-59EA-DFF7-A7E4FCEF05D3}"/>
              </a:ext>
            </a:extLst>
          </p:cNvPr>
          <p:cNvSpPr>
            <a:spLocks noGrp="1"/>
          </p:cNvSpPr>
          <p:nvPr>
            <p:ph type="title"/>
          </p:nvPr>
        </p:nvSpPr>
        <p:spPr/>
        <p:txBody>
          <a:bodyPr/>
          <a:lstStyle/>
          <a:p>
            <a:r>
              <a:rPr lang="en-US" b="1" dirty="0"/>
              <a:t>Responsible HTC Researchers</a:t>
            </a:r>
          </a:p>
        </p:txBody>
      </p:sp>
      <p:pic>
        <p:nvPicPr>
          <p:cNvPr id="5" name="Content Placeholder 4" descr="A graph with green line&#10;&#10;Description automatically generated">
            <a:extLst>
              <a:ext uri="{FF2B5EF4-FFF2-40B4-BE49-F238E27FC236}">
                <a16:creationId xmlns:a16="http://schemas.microsoft.com/office/drawing/2014/main" id="{96A1EFA9-1ED3-1F75-51DF-E3B9BC1AA788}"/>
              </a:ext>
            </a:extLst>
          </p:cNvPr>
          <p:cNvPicPr>
            <a:picLocks noGrp="1" noChangeAspect="1"/>
          </p:cNvPicPr>
          <p:nvPr>
            <p:ph idx="1"/>
          </p:nvPr>
        </p:nvPicPr>
        <p:blipFill>
          <a:blip r:embed="rId3"/>
          <a:stretch>
            <a:fillRect/>
          </a:stretch>
        </p:blipFill>
        <p:spPr>
          <a:xfrm>
            <a:off x="1016000" y="1985623"/>
            <a:ext cx="5080000" cy="3276600"/>
          </a:xfrm>
        </p:spPr>
      </p:pic>
      <p:sp>
        <p:nvSpPr>
          <p:cNvPr id="6" name="Left Arrow 5">
            <a:extLst>
              <a:ext uri="{FF2B5EF4-FFF2-40B4-BE49-F238E27FC236}">
                <a16:creationId xmlns:a16="http://schemas.microsoft.com/office/drawing/2014/main" id="{886B1B45-8864-CE21-7A1D-9942F9C426A2}"/>
              </a:ext>
            </a:extLst>
          </p:cNvPr>
          <p:cNvSpPr/>
          <p:nvPr/>
        </p:nvSpPr>
        <p:spPr>
          <a:xfrm flipH="1">
            <a:off x="162982" y="3623923"/>
            <a:ext cx="925587" cy="383716"/>
          </a:xfrm>
          <a:prstGeom prst="leftArrow">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06EE2D-66A0-D2F6-EC0E-562A174C0176}"/>
              </a:ext>
            </a:extLst>
          </p:cNvPr>
          <p:cNvSpPr txBox="1"/>
          <p:nvPr/>
        </p:nvSpPr>
        <p:spPr>
          <a:xfrm>
            <a:off x="6615728" y="1556119"/>
            <a:ext cx="4949372" cy="4893647"/>
          </a:xfrm>
          <a:prstGeom prst="rect">
            <a:avLst/>
          </a:prstGeom>
          <a:noFill/>
        </p:spPr>
        <p:txBody>
          <a:bodyPr wrap="square" rtlCol="0">
            <a:spAutoFit/>
          </a:bodyPr>
          <a:lstStyle/>
          <a:p>
            <a:r>
              <a:rPr lang="en-US" sz="2400" u="sng" dirty="0"/>
              <a:t>In General</a:t>
            </a:r>
          </a:p>
          <a:p>
            <a:pPr marL="342900" indent="-342900">
              <a:buFont typeface="Arial" panose="020B0604020202020204" pitchFamily="34" charset="0"/>
              <a:buChar char="•"/>
            </a:pPr>
            <a:r>
              <a:rPr lang="en-US" sz="2400" b="1" dirty="0"/>
              <a:t>Stable user experience!</a:t>
            </a:r>
          </a:p>
          <a:p>
            <a:pPr marL="742950" lvl="1" indent="-285750">
              <a:buFont typeface="Arial" panose="020B0604020202020204" pitchFamily="34" charset="0"/>
              <a:buChar char="•"/>
            </a:pPr>
            <a:r>
              <a:rPr lang="en-US" sz="2400" dirty="0"/>
              <a:t>Can easily log in, jobs can have fewer access point related issues, etc. </a:t>
            </a:r>
          </a:p>
          <a:p>
            <a:pPr marL="742950" lvl="1" indent="-285750">
              <a:buFont typeface="Arial" panose="020B0604020202020204" pitchFamily="34" charset="0"/>
              <a:buChar char="•"/>
            </a:pPr>
            <a:r>
              <a:rPr lang="en-US" sz="2400" dirty="0"/>
              <a:t>Allows you and other researchers to carry out your work with little interruption </a:t>
            </a:r>
            <a:br>
              <a:rPr lang="en-US" sz="2400" dirty="0"/>
            </a:br>
            <a:endParaRPr lang="en-US" sz="2400" dirty="0"/>
          </a:p>
          <a:p>
            <a:pPr marL="342900" indent="-342900">
              <a:buFont typeface="Arial" panose="020B0604020202020204" pitchFamily="34" charset="0"/>
              <a:buChar char="•"/>
            </a:pPr>
            <a:r>
              <a:rPr lang="en-US" sz="2400" b="1" dirty="0"/>
              <a:t>Makes IT staff happy! </a:t>
            </a:r>
          </a:p>
          <a:p>
            <a:pPr marL="742950" lvl="1" indent="-285750">
              <a:buFont typeface="Arial" panose="020B0604020202020204" pitchFamily="34" charset="0"/>
              <a:buChar char="•"/>
            </a:pPr>
            <a:r>
              <a:rPr lang="en-US" sz="2400" dirty="0"/>
              <a:t>Allows them to focus more on things such as deploying new features, system upgrades, etc. </a:t>
            </a:r>
          </a:p>
        </p:txBody>
      </p:sp>
      <p:sp>
        <p:nvSpPr>
          <p:cNvPr id="8" name="TextBox 7">
            <a:extLst>
              <a:ext uri="{FF2B5EF4-FFF2-40B4-BE49-F238E27FC236}">
                <a16:creationId xmlns:a16="http://schemas.microsoft.com/office/drawing/2014/main" id="{63863FB4-5FD1-CF56-C6C2-241E765512E1}"/>
              </a:ext>
            </a:extLst>
          </p:cNvPr>
          <p:cNvSpPr txBox="1"/>
          <p:nvPr/>
        </p:nvSpPr>
        <p:spPr>
          <a:xfrm>
            <a:off x="180373" y="3328988"/>
            <a:ext cx="818237" cy="369332"/>
          </a:xfrm>
          <a:prstGeom prst="rect">
            <a:avLst/>
          </a:prstGeom>
          <a:noFill/>
        </p:spPr>
        <p:txBody>
          <a:bodyPr wrap="none" rtlCol="0">
            <a:spAutoFit/>
          </a:bodyPr>
          <a:lstStyle/>
          <a:p>
            <a:r>
              <a:rPr lang="en-US" dirty="0"/>
              <a:t>Stable </a:t>
            </a:r>
          </a:p>
        </p:txBody>
      </p:sp>
      <p:pic>
        <p:nvPicPr>
          <p:cNvPr id="9" name="Picture 8">
            <a:extLst>
              <a:ext uri="{FF2B5EF4-FFF2-40B4-BE49-F238E27FC236}">
                <a16:creationId xmlns:a16="http://schemas.microsoft.com/office/drawing/2014/main" id="{224A4399-2039-4080-4301-1BFB02933423}"/>
              </a:ext>
            </a:extLst>
          </p:cNvPr>
          <p:cNvPicPr>
            <a:picLocks noChangeAspect="1"/>
          </p:cNvPicPr>
          <p:nvPr/>
        </p:nvPicPr>
        <p:blipFill>
          <a:blip r:embed="rId4"/>
          <a:stretch>
            <a:fillRect/>
          </a:stretch>
        </p:blipFill>
        <p:spPr>
          <a:xfrm>
            <a:off x="415600" y="169263"/>
            <a:ext cx="11360800" cy="317783"/>
          </a:xfrm>
          <a:prstGeom prst="rect">
            <a:avLst/>
          </a:prstGeom>
        </p:spPr>
      </p:pic>
      <p:sp>
        <p:nvSpPr>
          <p:cNvPr id="11" name="TextBox 10">
            <a:extLst>
              <a:ext uri="{FF2B5EF4-FFF2-40B4-BE49-F238E27FC236}">
                <a16:creationId xmlns:a16="http://schemas.microsoft.com/office/drawing/2014/main" id="{C6E106A3-966D-412B-36E1-63D69F18C652}"/>
              </a:ext>
            </a:extLst>
          </p:cNvPr>
          <p:cNvSpPr txBox="1"/>
          <p:nvPr/>
        </p:nvSpPr>
        <p:spPr>
          <a:xfrm>
            <a:off x="1016001" y="5367647"/>
            <a:ext cx="5080000" cy="584775"/>
          </a:xfrm>
          <a:prstGeom prst="rect">
            <a:avLst/>
          </a:prstGeom>
          <a:noFill/>
        </p:spPr>
        <p:txBody>
          <a:bodyPr wrap="square" rtlCol="0">
            <a:spAutoFit/>
          </a:bodyPr>
          <a:lstStyle/>
          <a:p>
            <a:pPr algn="ctr"/>
            <a:r>
              <a:rPr lang="en-US" sz="1600" b="0" i="1" dirty="0">
                <a:solidFill>
                  <a:srgbClr val="1D1C1D"/>
                </a:solidFill>
                <a:effectLst/>
                <a:latin typeface="Slack-Lato"/>
              </a:rPr>
              <a:t>Daemon core duty cycle is a representation of how "busy" the scheduler is with all its responsibilities.</a:t>
            </a:r>
            <a:endParaRPr lang="en-US" sz="1600" i="1" dirty="0"/>
          </a:p>
        </p:txBody>
      </p:sp>
    </p:spTree>
    <p:extLst>
      <p:ext uri="{BB962C8B-B14F-4D97-AF65-F5344CB8AC3E}">
        <p14:creationId xmlns:p14="http://schemas.microsoft.com/office/powerpoint/2010/main" val="705453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FCE9-C364-66F8-9279-789131262E53}"/>
              </a:ext>
            </a:extLst>
          </p:cNvPr>
          <p:cNvSpPr>
            <a:spLocks noGrp="1"/>
          </p:cNvSpPr>
          <p:nvPr>
            <p:ph type="title"/>
          </p:nvPr>
        </p:nvSpPr>
        <p:spPr>
          <a:xfrm>
            <a:off x="1038616" y="2766218"/>
            <a:ext cx="10515600" cy="1325563"/>
          </a:xfrm>
        </p:spPr>
        <p:txBody>
          <a:bodyPr>
            <a:normAutofit/>
          </a:bodyPr>
          <a:lstStyle/>
          <a:p>
            <a:pPr algn="ctr"/>
            <a:r>
              <a:rPr lang="en-US" b="1" dirty="0"/>
              <a:t>HTC Workload Steps </a:t>
            </a:r>
          </a:p>
        </p:txBody>
      </p:sp>
      <p:pic>
        <p:nvPicPr>
          <p:cNvPr id="4" name="Picture 3">
            <a:extLst>
              <a:ext uri="{FF2B5EF4-FFF2-40B4-BE49-F238E27FC236}">
                <a16:creationId xmlns:a16="http://schemas.microsoft.com/office/drawing/2014/main" id="{32D6874C-2A84-597D-F474-C41049D9D4C9}"/>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3665619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B83A2-1349-4EBE-585E-D113780D0BD6}"/>
              </a:ext>
            </a:extLst>
          </p:cNvPr>
          <p:cNvSpPr>
            <a:spLocks noGrp="1"/>
          </p:cNvSpPr>
          <p:nvPr>
            <p:ph type="title"/>
          </p:nvPr>
        </p:nvSpPr>
        <p:spPr>
          <a:xfrm>
            <a:off x="838200" y="365125"/>
            <a:ext cx="10515600" cy="6166304"/>
          </a:xfrm>
        </p:spPr>
        <p:txBody>
          <a:bodyPr/>
          <a:lstStyle/>
          <a:p>
            <a:pPr algn="ctr"/>
            <a:r>
              <a:rPr lang="en-US" dirty="0"/>
              <a:t>Every once in a while, we have troublesome </a:t>
            </a:r>
            <a:r>
              <a:rPr lang="en-US" dirty="0" err="1"/>
              <a:t>HTCondor</a:t>
            </a:r>
            <a:r>
              <a:rPr lang="en-US" dirty="0"/>
              <a:t> jobs …</a:t>
            </a:r>
          </a:p>
        </p:txBody>
      </p:sp>
      <p:pic>
        <p:nvPicPr>
          <p:cNvPr id="5" name="Picture 4">
            <a:extLst>
              <a:ext uri="{FF2B5EF4-FFF2-40B4-BE49-F238E27FC236}">
                <a16:creationId xmlns:a16="http://schemas.microsoft.com/office/drawing/2014/main" id="{A15A5C0C-6120-3113-9332-E3619D2B7BD5}"/>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33977484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descr="A cartoon character with arms up in front of fire&#10;&#10;Description automatically generated">
            <a:extLst>
              <a:ext uri="{FF2B5EF4-FFF2-40B4-BE49-F238E27FC236}">
                <a16:creationId xmlns:a16="http://schemas.microsoft.com/office/drawing/2014/main" id="{7ADDF4F0-D82B-A40A-0105-0C866BBAC6BA}"/>
              </a:ext>
            </a:extLst>
          </p:cNvPr>
          <p:cNvPicPr>
            <a:picLocks noGrp="1" noChangeAspect="1"/>
          </p:cNvPicPr>
          <p:nvPr>
            <p:ph idx="1"/>
          </p:nvPr>
        </p:nvPicPr>
        <p:blipFill>
          <a:blip r:embed="rId2"/>
          <a:stretch>
            <a:fillRect/>
          </a:stretch>
        </p:blipFill>
        <p:spPr>
          <a:xfrm>
            <a:off x="972457" y="-14515"/>
            <a:ext cx="10205812" cy="6885849"/>
          </a:xfrm>
        </p:spPr>
      </p:pic>
    </p:spTree>
    <p:extLst>
      <p:ext uri="{BB962C8B-B14F-4D97-AF65-F5344CB8AC3E}">
        <p14:creationId xmlns:p14="http://schemas.microsoft.com/office/powerpoint/2010/main" val="510282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C7AF1-1931-59EA-DFF7-A7E4FCEF05D3}"/>
              </a:ext>
            </a:extLst>
          </p:cNvPr>
          <p:cNvSpPr>
            <a:spLocks noGrp="1"/>
          </p:cNvSpPr>
          <p:nvPr>
            <p:ph type="title"/>
          </p:nvPr>
        </p:nvSpPr>
        <p:spPr/>
        <p:txBody>
          <a:bodyPr/>
          <a:lstStyle/>
          <a:p>
            <a:r>
              <a:rPr lang="en-US" b="1" dirty="0"/>
              <a:t>Troublesome </a:t>
            </a:r>
            <a:r>
              <a:rPr lang="en-US" b="1" dirty="0" err="1"/>
              <a:t>HTCondor</a:t>
            </a:r>
            <a:r>
              <a:rPr lang="en-US" b="1" dirty="0"/>
              <a:t> Jobs</a:t>
            </a:r>
          </a:p>
        </p:txBody>
      </p:sp>
      <p:pic>
        <p:nvPicPr>
          <p:cNvPr id="9" name="Picture 8" descr="A graph with green line&#10;&#10;Description automatically generated">
            <a:extLst>
              <a:ext uri="{FF2B5EF4-FFF2-40B4-BE49-F238E27FC236}">
                <a16:creationId xmlns:a16="http://schemas.microsoft.com/office/drawing/2014/main" id="{9A2A8AAA-6D6C-8D27-CF73-869437A91343}"/>
              </a:ext>
            </a:extLst>
          </p:cNvPr>
          <p:cNvPicPr>
            <a:picLocks noChangeAspect="1"/>
          </p:cNvPicPr>
          <p:nvPr/>
        </p:nvPicPr>
        <p:blipFill>
          <a:blip r:embed="rId2"/>
          <a:stretch>
            <a:fillRect/>
          </a:stretch>
        </p:blipFill>
        <p:spPr>
          <a:xfrm>
            <a:off x="953725" y="1785710"/>
            <a:ext cx="9796425" cy="4165147"/>
          </a:xfrm>
          <a:prstGeom prst="rect">
            <a:avLst/>
          </a:prstGeom>
        </p:spPr>
      </p:pic>
      <p:sp>
        <p:nvSpPr>
          <p:cNvPr id="10" name="Left Arrow 9">
            <a:extLst>
              <a:ext uri="{FF2B5EF4-FFF2-40B4-BE49-F238E27FC236}">
                <a16:creationId xmlns:a16="http://schemas.microsoft.com/office/drawing/2014/main" id="{3E0C80F8-4EB4-73EE-04B3-CD0B0675E62B}"/>
              </a:ext>
            </a:extLst>
          </p:cNvPr>
          <p:cNvSpPr/>
          <p:nvPr/>
        </p:nvSpPr>
        <p:spPr>
          <a:xfrm rot="10800000" flipH="1">
            <a:off x="10819023" y="2319570"/>
            <a:ext cx="925587" cy="383716"/>
          </a:xfrm>
          <a:prstGeom prst="leftArrow">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809249F-D660-9A73-0985-102DC6CDC80E}"/>
              </a:ext>
            </a:extLst>
          </p:cNvPr>
          <p:cNvPicPr>
            <a:picLocks noChangeAspect="1"/>
          </p:cNvPicPr>
          <p:nvPr/>
        </p:nvPicPr>
        <p:blipFill>
          <a:blip r:embed="rId3"/>
          <a:stretch>
            <a:fillRect/>
          </a:stretch>
        </p:blipFill>
        <p:spPr>
          <a:xfrm>
            <a:off x="415600" y="169263"/>
            <a:ext cx="11360800" cy="317783"/>
          </a:xfrm>
          <a:prstGeom prst="rect">
            <a:avLst/>
          </a:prstGeom>
        </p:spPr>
      </p:pic>
      <p:sp>
        <p:nvSpPr>
          <p:cNvPr id="14" name="TextBox 13">
            <a:extLst>
              <a:ext uri="{FF2B5EF4-FFF2-40B4-BE49-F238E27FC236}">
                <a16:creationId xmlns:a16="http://schemas.microsoft.com/office/drawing/2014/main" id="{E54E4BD9-18CC-599A-9E79-4C96F9DD4694}"/>
              </a:ext>
            </a:extLst>
          </p:cNvPr>
          <p:cNvSpPr txBox="1"/>
          <p:nvPr/>
        </p:nvSpPr>
        <p:spPr>
          <a:xfrm>
            <a:off x="953725" y="5950857"/>
            <a:ext cx="9796425" cy="400110"/>
          </a:xfrm>
          <a:prstGeom prst="rect">
            <a:avLst/>
          </a:prstGeom>
          <a:noFill/>
        </p:spPr>
        <p:txBody>
          <a:bodyPr wrap="square" rtlCol="0">
            <a:spAutoFit/>
          </a:bodyPr>
          <a:lstStyle/>
          <a:p>
            <a:pPr algn="ctr"/>
            <a:r>
              <a:rPr lang="en-US" sz="2000" dirty="0"/>
              <a:t>Here, the CHTC scheduler was at 100% capacity and started to lag behind on work. </a:t>
            </a:r>
          </a:p>
        </p:txBody>
      </p:sp>
    </p:spTree>
    <p:extLst>
      <p:ext uri="{BB962C8B-B14F-4D97-AF65-F5344CB8AC3E}">
        <p14:creationId xmlns:p14="http://schemas.microsoft.com/office/powerpoint/2010/main" val="711772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577A15D-CA47-C703-8E93-54B23F012A34}"/>
              </a:ext>
            </a:extLst>
          </p:cNvPr>
          <p:cNvSpPr>
            <a:spLocks noGrp="1"/>
          </p:cNvSpPr>
          <p:nvPr>
            <p:ph idx="1"/>
          </p:nvPr>
        </p:nvSpPr>
        <p:spPr>
          <a:xfrm>
            <a:off x="517566" y="1489983"/>
            <a:ext cx="11156868" cy="4352677"/>
          </a:xfrm>
        </p:spPr>
        <p:txBody>
          <a:bodyPr>
            <a:normAutofit/>
          </a:bodyPr>
          <a:lstStyle/>
          <a:p>
            <a:pPr marL="0" indent="0">
              <a:buNone/>
            </a:pPr>
            <a:r>
              <a:rPr lang="en-US" dirty="0"/>
              <a:t>Repeatedly having jobs go on hold due to insufficient resource requests, code errors, etc. </a:t>
            </a:r>
          </a:p>
          <a:p>
            <a:pPr lvl="1"/>
            <a:r>
              <a:rPr lang="en-US" dirty="0"/>
              <a:t>Wastes computing resources</a:t>
            </a:r>
          </a:p>
          <a:p>
            <a:pPr lvl="1"/>
            <a:r>
              <a:rPr lang="en-US" dirty="0"/>
              <a:t>Decreases your user priority without good research being done</a:t>
            </a:r>
          </a:p>
          <a:p>
            <a:pPr marL="0" indent="0">
              <a:buNone/>
            </a:pPr>
            <a:r>
              <a:rPr lang="en-US" dirty="0"/>
              <a:t>Transferring data inappropriately, running very short jobs (~seconds), etc. can cause:</a:t>
            </a:r>
          </a:p>
          <a:p>
            <a:pPr lvl="1"/>
            <a:r>
              <a:rPr lang="en-US" dirty="0"/>
              <a:t>Access Point to slow down and prevent you/other users form logging in</a:t>
            </a:r>
          </a:p>
          <a:p>
            <a:pPr lvl="1"/>
            <a:r>
              <a:rPr lang="en-US" dirty="0"/>
              <a:t>Can take </a:t>
            </a:r>
            <a:r>
              <a:rPr lang="en-US" dirty="0" err="1"/>
              <a:t>HTCondor</a:t>
            </a:r>
            <a:r>
              <a:rPr lang="en-US" dirty="0"/>
              <a:t> commands take longer to respond, increasing the time it takes to submit, manage, and check on jobs</a:t>
            </a:r>
          </a:p>
          <a:p>
            <a:pPr lvl="1"/>
            <a:endParaRPr lang="en-US" dirty="0"/>
          </a:p>
          <a:p>
            <a:pPr lvl="1"/>
            <a:endParaRPr lang="en-US" dirty="0"/>
          </a:p>
          <a:p>
            <a:pPr marL="457200" lvl="1" indent="0">
              <a:buNone/>
            </a:pPr>
            <a:endParaRPr lang="en-US" dirty="0"/>
          </a:p>
          <a:p>
            <a:pPr lvl="1"/>
            <a:endParaRPr lang="en-US" dirty="0"/>
          </a:p>
        </p:txBody>
      </p:sp>
      <p:sp>
        <p:nvSpPr>
          <p:cNvPr id="2" name="Title 1">
            <a:extLst>
              <a:ext uri="{FF2B5EF4-FFF2-40B4-BE49-F238E27FC236}">
                <a16:creationId xmlns:a16="http://schemas.microsoft.com/office/drawing/2014/main" id="{B9DC7AF1-1931-59EA-DFF7-A7E4FCEF05D3}"/>
              </a:ext>
            </a:extLst>
          </p:cNvPr>
          <p:cNvSpPr>
            <a:spLocks noGrp="1"/>
          </p:cNvSpPr>
          <p:nvPr>
            <p:ph type="title"/>
          </p:nvPr>
        </p:nvSpPr>
        <p:spPr>
          <a:xfrm>
            <a:off x="517566" y="325733"/>
            <a:ext cx="10515600" cy="1325563"/>
          </a:xfrm>
        </p:spPr>
        <p:txBody>
          <a:bodyPr/>
          <a:lstStyle/>
          <a:p>
            <a:r>
              <a:rPr lang="en-US" b="1" dirty="0"/>
              <a:t>Troublesome Jobs</a:t>
            </a:r>
          </a:p>
        </p:txBody>
      </p:sp>
      <p:pic>
        <p:nvPicPr>
          <p:cNvPr id="4" name="Picture 3">
            <a:extLst>
              <a:ext uri="{FF2B5EF4-FFF2-40B4-BE49-F238E27FC236}">
                <a16:creationId xmlns:a16="http://schemas.microsoft.com/office/drawing/2014/main" id="{B9E264BA-30C0-E347-E1A3-DDADB5884D09}"/>
              </a:ext>
            </a:extLst>
          </p:cNvPr>
          <p:cNvPicPr>
            <a:picLocks noChangeAspect="1"/>
          </p:cNvPicPr>
          <p:nvPr/>
        </p:nvPicPr>
        <p:blipFill>
          <a:blip r:embed="rId2"/>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3798083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9E0E8C-B604-C66C-8354-990D36B7CD13}"/>
              </a:ext>
            </a:extLst>
          </p:cNvPr>
          <p:cNvSpPr>
            <a:spLocks noGrp="1"/>
          </p:cNvSpPr>
          <p:nvPr>
            <p:ph idx="1"/>
          </p:nvPr>
        </p:nvSpPr>
        <p:spPr>
          <a:xfrm>
            <a:off x="673100" y="513753"/>
            <a:ext cx="10845800" cy="4351338"/>
          </a:xfrm>
        </p:spPr>
        <p:txBody>
          <a:bodyPr/>
          <a:lstStyle/>
          <a:p>
            <a:pPr marL="0" indent="0" algn="ctr">
              <a:buNone/>
            </a:pPr>
            <a:r>
              <a:rPr lang="en-US" sz="3200" b="1" u="sng" dirty="0"/>
              <a:t>Don’t be afraid to think big with your computing!</a:t>
            </a:r>
            <a:endParaRPr lang="en-US" sz="2400" u="sng" dirty="0"/>
          </a:p>
          <a:p>
            <a:pPr marL="0" indent="0" algn="ctr">
              <a:buNone/>
            </a:pPr>
            <a:r>
              <a:rPr lang="en-US" sz="2400" dirty="0" err="1"/>
              <a:t>HTCondor</a:t>
            </a:r>
            <a:r>
              <a:rPr lang="en-US" sz="2400" dirty="0"/>
              <a:t> systems are designed to efficiently manage many jobs and we are here to </a:t>
            </a:r>
            <a:r>
              <a:rPr lang="en-US" sz="2400" i="1" dirty="0"/>
              <a:t>support you </a:t>
            </a:r>
            <a:r>
              <a:rPr lang="en-US" sz="2400" dirty="0"/>
              <a:t>to use computing resources to do novel research. </a:t>
            </a:r>
            <a:endParaRPr lang="en-US" sz="3200" dirty="0"/>
          </a:p>
        </p:txBody>
      </p:sp>
      <p:grpSp>
        <p:nvGrpSpPr>
          <p:cNvPr id="15" name="Group 14">
            <a:extLst>
              <a:ext uri="{FF2B5EF4-FFF2-40B4-BE49-F238E27FC236}">
                <a16:creationId xmlns:a16="http://schemas.microsoft.com/office/drawing/2014/main" id="{B234B5B1-8C71-5278-4F15-0B9F7DCD0AA0}"/>
              </a:ext>
            </a:extLst>
          </p:cNvPr>
          <p:cNvGrpSpPr/>
          <p:nvPr/>
        </p:nvGrpSpPr>
        <p:grpSpPr>
          <a:xfrm>
            <a:off x="1103543" y="2013626"/>
            <a:ext cx="10299242" cy="3324546"/>
            <a:chOff x="1118057" y="3232826"/>
            <a:chExt cx="10299242" cy="3324546"/>
          </a:xfrm>
        </p:grpSpPr>
        <p:pic>
          <p:nvPicPr>
            <p:cNvPr id="5" name="Picture 4" descr="A person smiling at a desk&#10;&#10;Description automatically generated">
              <a:extLst>
                <a:ext uri="{FF2B5EF4-FFF2-40B4-BE49-F238E27FC236}">
                  <a16:creationId xmlns:a16="http://schemas.microsoft.com/office/drawing/2014/main" id="{7BAC9BD2-5978-7254-0C3C-AF1556791C6F}"/>
                </a:ext>
              </a:extLst>
            </p:cNvPr>
            <p:cNvPicPr>
              <a:picLocks noChangeAspect="1"/>
            </p:cNvPicPr>
            <p:nvPr/>
          </p:nvPicPr>
          <p:blipFill>
            <a:blip r:embed="rId2"/>
            <a:stretch>
              <a:fillRect/>
            </a:stretch>
          </p:blipFill>
          <p:spPr>
            <a:xfrm>
              <a:off x="4823053" y="3232827"/>
              <a:ext cx="2889249" cy="326549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8D1021F3-8E90-9BAB-F6D3-E6A77138EA62}"/>
                </a:ext>
              </a:extLst>
            </p:cNvPr>
            <p:cNvPicPr>
              <a:picLocks noChangeAspect="1"/>
            </p:cNvPicPr>
            <p:nvPr/>
          </p:nvPicPr>
          <p:blipFill>
            <a:blip r:embed="rId3"/>
            <a:stretch>
              <a:fillRect/>
            </a:stretch>
          </p:blipFill>
          <p:spPr>
            <a:xfrm>
              <a:off x="8528049" y="3232827"/>
              <a:ext cx="2889250" cy="315785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558170A0-195B-C1B8-6E61-7BFD5D5CD435}"/>
                </a:ext>
              </a:extLst>
            </p:cNvPr>
            <p:cNvPicPr>
              <a:picLocks noChangeAspect="1"/>
            </p:cNvPicPr>
            <p:nvPr/>
          </p:nvPicPr>
          <p:blipFill rotWithShape="1">
            <a:blip r:embed="rId4"/>
            <a:srcRect b="17781"/>
            <a:stretch/>
          </p:blipFill>
          <p:spPr>
            <a:xfrm>
              <a:off x="1118057" y="3232827"/>
              <a:ext cx="2889249" cy="3324545"/>
            </a:xfrm>
            <a:prstGeom prst="rect">
              <a:avLst/>
            </a:prstGeom>
          </p:spPr>
        </p:pic>
        <p:sp>
          <p:nvSpPr>
            <p:cNvPr id="10" name="Rectangle 9">
              <a:extLst>
                <a:ext uri="{FF2B5EF4-FFF2-40B4-BE49-F238E27FC236}">
                  <a16:creationId xmlns:a16="http://schemas.microsoft.com/office/drawing/2014/main" id="{272B906A-4323-90A9-3563-F51D4B5EC11A}"/>
                </a:ext>
              </a:extLst>
            </p:cNvPr>
            <p:cNvSpPr/>
            <p:nvPr/>
          </p:nvSpPr>
          <p:spPr>
            <a:xfrm>
              <a:off x="1118057" y="3232827"/>
              <a:ext cx="2889249" cy="3324545"/>
            </a:xfrm>
            <a:prstGeom prst="rect">
              <a:avLst/>
            </a:prstGeom>
            <a:noFill/>
            <a:ln w="19050"/>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948ECC-5914-E768-FA3A-937606D5EF32}"/>
                </a:ext>
              </a:extLst>
            </p:cNvPr>
            <p:cNvSpPr/>
            <p:nvPr/>
          </p:nvSpPr>
          <p:spPr>
            <a:xfrm>
              <a:off x="4823053" y="3232826"/>
              <a:ext cx="2889249" cy="3324545"/>
            </a:xfrm>
            <a:prstGeom prst="rect">
              <a:avLst/>
            </a:prstGeom>
            <a:noFill/>
            <a:ln w="19050"/>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208A2-A692-84AF-AC6F-AC968687637E}"/>
                </a:ext>
              </a:extLst>
            </p:cNvPr>
            <p:cNvSpPr/>
            <p:nvPr/>
          </p:nvSpPr>
          <p:spPr>
            <a:xfrm>
              <a:off x="8528049" y="3232826"/>
              <a:ext cx="2889249" cy="3324545"/>
            </a:xfrm>
            <a:prstGeom prst="rect">
              <a:avLst/>
            </a:prstGeom>
            <a:noFill/>
            <a:ln w="19050"/>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332C8D7E-1014-FE38-BE98-D49D87944E4D}"/>
              </a:ext>
            </a:extLst>
          </p:cNvPr>
          <p:cNvSpPr txBox="1"/>
          <p:nvPr/>
        </p:nvSpPr>
        <p:spPr>
          <a:xfrm>
            <a:off x="0" y="5718634"/>
            <a:ext cx="12192000" cy="830997"/>
          </a:xfrm>
          <a:prstGeom prst="rect">
            <a:avLst/>
          </a:prstGeom>
          <a:noFill/>
        </p:spPr>
        <p:txBody>
          <a:bodyPr wrap="square">
            <a:spAutoFit/>
          </a:bodyPr>
          <a:lstStyle/>
          <a:p>
            <a:pPr marL="0" indent="0" algn="ctr">
              <a:buNone/>
            </a:pPr>
            <a:r>
              <a:rPr lang="en-US" sz="2400" b="1" dirty="0"/>
              <a:t> </a:t>
            </a:r>
            <a:r>
              <a:rPr lang="en-US" sz="2400" b="1" dirty="0">
                <a:solidFill>
                  <a:schemeClr val="accent2"/>
                </a:solidFill>
              </a:rPr>
              <a:t>But be conscious of your code, job structure, and of the staff helping you </a:t>
            </a:r>
          </a:p>
          <a:p>
            <a:pPr marL="0" indent="0" algn="ctr">
              <a:buNone/>
            </a:pPr>
            <a:r>
              <a:rPr lang="en-US" sz="2400" b="1" dirty="0">
                <a:solidFill>
                  <a:schemeClr val="accent2"/>
                </a:solidFill>
              </a:rPr>
              <a:t>complete your research. </a:t>
            </a:r>
          </a:p>
        </p:txBody>
      </p:sp>
      <p:pic>
        <p:nvPicPr>
          <p:cNvPr id="16" name="Picture 15">
            <a:extLst>
              <a:ext uri="{FF2B5EF4-FFF2-40B4-BE49-F238E27FC236}">
                <a16:creationId xmlns:a16="http://schemas.microsoft.com/office/drawing/2014/main" id="{7C1D7022-2666-322D-BF04-A8F961AEC563}"/>
              </a:ext>
            </a:extLst>
          </p:cNvPr>
          <p:cNvPicPr>
            <a:picLocks noChangeAspect="1"/>
          </p:cNvPicPr>
          <p:nvPr/>
        </p:nvPicPr>
        <p:blipFill>
          <a:blip r:embed="rId5"/>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402061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ell phone&#10;&#10;Description automatically generated">
            <a:extLst>
              <a:ext uri="{FF2B5EF4-FFF2-40B4-BE49-F238E27FC236}">
                <a16:creationId xmlns:a16="http://schemas.microsoft.com/office/drawing/2014/main" id="{A5B021A3-47A6-A08C-72C2-2BB8C6877DB8}"/>
              </a:ext>
            </a:extLst>
          </p:cNvPr>
          <p:cNvPicPr>
            <a:picLocks noChangeAspect="1"/>
          </p:cNvPicPr>
          <p:nvPr/>
        </p:nvPicPr>
        <p:blipFill>
          <a:blip r:embed="rId2"/>
          <a:stretch>
            <a:fillRect/>
          </a:stretch>
        </p:blipFill>
        <p:spPr>
          <a:xfrm>
            <a:off x="4163333" y="920524"/>
            <a:ext cx="4183063" cy="5043260"/>
          </a:xfrm>
          <a:prstGeom prst="rect">
            <a:avLst/>
          </a:prstGeom>
          <a:ln w="15875">
            <a:solidFill>
              <a:schemeClr val="tx1"/>
            </a:solidFill>
          </a:ln>
          <a:effectLst>
            <a:outerShdw blurRad="63500" sx="102000" sy="102000" algn="ctr" rotWithShape="0">
              <a:prstClr val="black">
                <a:alpha val="40000"/>
              </a:prstClr>
            </a:outerShdw>
          </a:effectLst>
        </p:spPr>
      </p:pic>
      <p:pic>
        <p:nvPicPr>
          <p:cNvPr id="4" name="Picture 3" descr="A white paper with black text&#10;&#10;Description automatically generated">
            <a:extLst>
              <a:ext uri="{FF2B5EF4-FFF2-40B4-BE49-F238E27FC236}">
                <a16:creationId xmlns:a16="http://schemas.microsoft.com/office/drawing/2014/main" id="{C690B9E1-19D2-D360-48A3-9DA2AEEB5209}"/>
              </a:ext>
            </a:extLst>
          </p:cNvPr>
          <p:cNvPicPr>
            <a:picLocks noChangeAspect="1"/>
          </p:cNvPicPr>
          <p:nvPr/>
        </p:nvPicPr>
        <p:blipFill rotWithShape="1">
          <a:blip r:embed="rId3"/>
          <a:srcRect b="12421"/>
          <a:stretch/>
        </p:blipFill>
        <p:spPr>
          <a:xfrm>
            <a:off x="8480275" y="920523"/>
            <a:ext cx="2608263" cy="1717675"/>
          </a:xfrm>
          <a:prstGeom prst="rect">
            <a:avLst/>
          </a:prstGeom>
          <a:ln w="15875">
            <a:solidFill>
              <a:schemeClr val="tx1"/>
            </a:solidFill>
          </a:ln>
          <a:effectLst>
            <a:outerShdw blurRad="63500" sx="103000" sy="103000" algn="ctr" rotWithShape="0">
              <a:prstClr val="black">
                <a:alpha val="40000"/>
              </a:prstClr>
            </a:outerShdw>
          </a:effectLst>
        </p:spPr>
      </p:pic>
      <p:pic>
        <p:nvPicPr>
          <p:cNvPr id="6" name="Picture 5" descr="A close-up of a machine&#10;&#10;Description automatically generated">
            <a:extLst>
              <a:ext uri="{FF2B5EF4-FFF2-40B4-BE49-F238E27FC236}">
                <a16:creationId xmlns:a16="http://schemas.microsoft.com/office/drawing/2014/main" id="{74B5F890-5EF5-CD55-BD75-7911F55ECF3B}"/>
              </a:ext>
            </a:extLst>
          </p:cNvPr>
          <p:cNvPicPr>
            <a:picLocks noChangeAspect="1"/>
          </p:cNvPicPr>
          <p:nvPr/>
        </p:nvPicPr>
        <p:blipFill>
          <a:blip r:embed="rId4"/>
          <a:stretch>
            <a:fillRect/>
          </a:stretch>
        </p:blipFill>
        <p:spPr>
          <a:xfrm>
            <a:off x="8479291" y="2750683"/>
            <a:ext cx="2608263" cy="3213100"/>
          </a:xfrm>
          <a:prstGeom prst="rect">
            <a:avLst/>
          </a:prstGeom>
          <a:ln w="15875">
            <a:solidFill>
              <a:schemeClr val="tx1"/>
            </a:solidFill>
          </a:ln>
          <a:effectLst>
            <a:outerShdw blurRad="63500" sx="103000" sy="103000" algn="ctr" rotWithShape="0">
              <a:prstClr val="black">
                <a:alpha val="40000"/>
              </a:prstClr>
            </a:outerShdw>
          </a:effectLst>
        </p:spPr>
      </p:pic>
      <p:sp>
        <p:nvSpPr>
          <p:cNvPr id="13" name="Rectangle 12">
            <a:extLst>
              <a:ext uri="{FF2B5EF4-FFF2-40B4-BE49-F238E27FC236}">
                <a16:creationId xmlns:a16="http://schemas.microsoft.com/office/drawing/2014/main" id="{0F774B69-9350-84E0-B74F-D922B4EEAF06}"/>
              </a:ext>
            </a:extLst>
          </p:cNvPr>
          <p:cNvSpPr/>
          <p:nvPr/>
        </p:nvSpPr>
        <p:spPr>
          <a:xfrm>
            <a:off x="0" y="-145143"/>
            <a:ext cx="2013557" cy="730068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2EB61-D405-FB24-D093-504E7DD26EB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Questions?</a:t>
            </a:r>
          </a:p>
        </p:txBody>
      </p:sp>
    </p:spTree>
    <p:extLst>
      <p:ext uri="{BB962C8B-B14F-4D97-AF65-F5344CB8AC3E}">
        <p14:creationId xmlns:p14="http://schemas.microsoft.com/office/powerpoint/2010/main" val="12155603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3376A-E397-C92F-285F-59AF21CDA80B}"/>
              </a:ext>
            </a:extLst>
          </p:cNvPr>
          <p:cNvSpPr>
            <a:spLocks noGrp="1"/>
          </p:cNvSpPr>
          <p:nvPr>
            <p:ph type="title"/>
          </p:nvPr>
        </p:nvSpPr>
        <p:spPr/>
        <p:txBody>
          <a:bodyPr/>
          <a:lstStyle/>
          <a:p>
            <a:r>
              <a:rPr lang="en-US" dirty="0"/>
              <a:t>Additional Slides of Interest</a:t>
            </a:r>
          </a:p>
        </p:txBody>
      </p:sp>
      <p:sp>
        <p:nvSpPr>
          <p:cNvPr id="3" name="Content Placeholder 2">
            <a:extLst>
              <a:ext uri="{FF2B5EF4-FFF2-40B4-BE49-F238E27FC236}">
                <a16:creationId xmlns:a16="http://schemas.microsoft.com/office/drawing/2014/main" id="{274359B7-AF11-7935-03A0-9C8B0F3E8A3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62547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2" name="Google Shape;332;p57"/>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pPr lvl="0"/>
            <a:r>
              <a:rPr lang="en" b="1" dirty="0"/>
              <a:t>Other Thoughts: What’s Your Context? </a:t>
            </a:r>
            <a:endParaRPr b="1" dirty="0"/>
          </a:p>
        </p:txBody>
      </p:sp>
      <p:sp>
        <p:nvSpPr>
          <p:cNvPr id="331" name="Google Shape;331;p57"/>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marL="0" indent="0">
              <a:buNone/>
            </a:pPr>
            <a:r>
              <a:rPr lang="en" b="1" dirty="0"/>
              <a:t>Major considerations</a:t>
            </a:r>
            <a:r>
              <a:rPr lang="en" dirty="0"/>
              <a:t> (details vary a lot!):</a:t>
            </a:r>
            <a:endParaRPr dirty="0"/>
          </a:p>
          <a:p>
            <a:pPr>
              <a:spcBef>
                <a:spcPts val="1333"/>
              </a:spcBef>
            </a:pPr>
            <a:r>
              <a:rPr lang="en" dirty="0"/>
              <a:t>Computational workflow: Automate running of different jobs in order</a:t>
            </a:r>
            <a:endParaRPr dirty="0"/>
          </a:p>
          <a:p>
            <a:r>
              <a:rPr lang="en" dirty="0"/>
              <a:t>Technical workflow: Management of runs, files, etc.</a:t>
            </a:r>
            <a:endParaRPr dirty="0"/>
          </a:p>
          <a:p>
            <a:r>
              <a:rPr lang="en" dirty="0"/>
              <a:t>Research workflow: Revisit goals, scale, and how computing fits</a:t>
            </a:r>
            <a:endParaRPr dirty="0"/>
          </a:p>
        </p:txBody>
      </p:sp>
      <p:sp>
        <p:nvSpPr>
          <p:cNvPr id="2" name="Slide Number Placeholder 1">
            <a:extLst>
              <a:ext uri="{FF2B5EF4-FFF2-40B4-BE49-F238E27FC236}">
                <a16:creationId xmlns:a16="http://schemas.microsoft.com/office/drawing/2014/main" id="{3F30F773-5DFE-1D17-52A9-0A9152268630}"/>
              </a:ext>
            </a:extLst>
          </p:cNvPr>
          <p:cNvSpPr>
            <a:spLocks noGrp="1"/>
          </p:cNvSpPr>
          <p:nvPr>
            <p:ph type="sldNum" idx="12"/>
          </p:nvPr>
        </p:nvSpPr>
        <p:spPr/>
        <p:txBody>
          <a:bodyPr/>
          <a:lstStyle/>
          <a:p>
            <a:fld id="{00000000-1234-1234-1234-123412341234}" type="slidenum">
              <a:rPr lang="en" smtClean="0"/>
              <a:pPr/>
              <a:t>57</a:t>
            </a:fld>
            <a:endParaRPr lang="en"/>
          </a:p>
        </p:txBody>
      </p:sp>
      <p:pic>
        <p:nvPicPr>
          <p:cNvPr id="3" name="Picture 2">
            <a:extLst>
              <a:ext uri="{FF2B5EF4-FFF2-40B4-BE49-F238E27FC236}">
                <a16:creationId xmlns:a16="http://schemas.microsoft.com/office/drawing/2014/main" id="{B28C8E67-598F-A287-AD5B-1B44D32339B5}"/>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444644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8" name="Google Shape;338;p58"/>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Other Thoughts: Computational Workflows</a:t>
            </a:r>
            <a:endParaRPr b="1" dirty="0"/>
          </a:p>
        </p:txBody>
      </p:sp>
      <p:sp>
        <p:nvSpPr>
          <p:cNvPr id="337" name="Google Shape;337;p58"/>
          <p:cNvSpPr txBox="1">
            <a:spLocks noGrp="1"/>
          </p:cNvSpPr>
          <p:nvPr>
            <p:ph type="body" idx="1"/>
          </p:nvPr>
        </p:nvSpPr>
        <p:spPr>
          <a:xfrm>
            <a:off x="415600" y="1688233"/>
            <a:ext cx="5333200" cy="4915600"/>
          </a:xfrm>
          <a:prstGeom prst="rect">
            <a:avLst/>
          </a:prstGeom>
        </p:spPr>
        <p:txBody>
          <a:bodyPr spcFirstLastPara="1" vert="horz" wrap="square" lIns="121900" tIns="121900" rIns="121900" bIns="121900" rtlCol="0" anchor="t" anchorCtr="0">
            <a:normAutofit/>
          </a:bodyPr>
          <a:lstStyle/>
          <a:p>
            <a:r>
              <a:rPr lang="en"/>
              <a:t>Do you have different kinds of jobs that need to be run in a specific order to implement your overall computational goal?</a:t>
            </a:r>
            <a:endParaRPr/>
          </a:p>
          <a:p>
            <a:pPr>
              <a:spcBef>
                <a:spcPts val="1333"/>
              </a:spcBef>
            </a:pPr>
            <a:r>
              <a:rPr lang="en"/>
              <a:t>If so, you may be able to use HTCondor DAGMan (or other tools) to automate parts or all of the whole process.</a:t>
            </a:r>
            <a:endParaRPr/>
          </a:p>
          <a:p>
            <a:pPr>
              <a:spcBef>
                <a:spcPts val="1333"/>
              </a:spcBef>
            </a:pPr>
            <a:r>
              <a:rPr lang="en"/>
              <a:t>Attend the optional DAGMan lecture later today if you think this situation applies to you!</a:t>
            </a:r>
            <a:endParaRPr/>
          </a:p>
          <a:p>
            <a:pPr>
              <a:spcBef>
                <a:spcPts val="1333"/>
              </a:spcBef>
            </a:pPr>
            <a:r>
              <a:rPr lang="en" b="1"/>
              <a:t>Test computational workflows with few jobs of each type, just as you would in Stage 2.</a:t>
            </a:r>
            <a:endParaRPr b="1"/>
          </a:p>
        </p:txBody>
      </p:sp>
      <p:sp>
        <p:nvSpPr>
          <p:cNvPr id="339" name="Google Shape;339;p58"/>
          <p:cNvSpPr txBox="1">
            <a:spLocks noGrp="1"/>
          </p:cNvSpPr>
          <p:nvPr>
            <p:ph type="body" idx="2"/>
          </p:nvPr>
        </p:nvSpPr>
        <p:spPr>
          <a:prstGeom prst="rect">
            <a:avLst/>
          </a:prstGeom>
        </p:spPr>
        <p:txBody>
          <a:bodyPr spcFirstLastPara="1" vert="horz" wrap="square" lIns="121900" tIns="121900" rIns="121900" bIns="121900" rtlCol="0" anchor="t" anchorCtr="0">
            <a:normAutofit/>
          </a:bodyPr>
          <a:lstStyle/>
          <a:p>
            <a:pPr marL="0" indent="0">
              <a:buNone/>
            </a:pPr>
            <a:endParaRPr dirty="0"/>
          </a:p>
        </p:txBody>
      </p:sp>
      <p:sp>
        <p:nvSpPr>
          <p:cNvPr id="2" name="Slide Number Placeholder 1">
            <a:extLst>
              <a:ext uri="{FF2B5EF4-FFF2-40B4-BE49-F238E27FC236}">
                <a16:creationId xmlns:a16="http://schemas.microsoft.com/office/drawing/2014/main" id="{73BD90F7-2E7D-0E2F-5C51-CD8AFAE5DAE5}"/>
              </a:ext>
            </a:extLst>
          </p:cNvPr>
          <p:cNvSpPr>
            <a:spLocks noGrp="1"/>
          </p:cNvSpPr>
          <p:nvPr>
            <p:ph type="sldNum" idx="12"/>
          </p:nvPr>
        </p:nvSpPr>
        <p:spPr/>
        <p:txBody>
          <a:bodyPr/>
          <a:lstStyle/>
          <a:p>
            <a:fld id="{00000000-1234-1234-1234-123412341234}" type="slidenum">
              <a:rPr lang="en" smtClean="0"/>
              <a:pPr/>
              <a:t>58</a:t>
            </a:fld>
            <a:endParaRPr lang="en"/>
          </a:p>
        </p:txBody>
      </p:sp>
      <p:pic>
        <p:nvPicPr>
          <p:cNvPr id="3" name="Picture 2">
            <a:extLst>
              <a:ext uri="{FF2B5EF4-FFF2-40B4-BE49-F238E27FC236}">
                <a16:creationId xmlns:a16="http://schemas.microsoft.com/office/drawing/2014/main" id="{37B5B577-9E88-2D9D-55A5-E007F2084DAA}"/>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11036312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lvl="0"/>
            <a:r>
              <a:rPr lang="en" b="1" dirty="0"/>
              <a:t>Other Thoughts: Technical Workflow Considerations</a:t>
            </a:r>
            <a:endParaRPr b="1" dirty="0"/>
          </a:p>
        </p:txBody>
      </p:sp>
      <p:sp>
        <p:nvSpPr>
          <p:cNvPr id="345" name="Google Shape;345;p59"/>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r>
              <a:rPr lang="en" dirty="0"/>
              <a:t>How will you get the necessary files to the Access Point and, if needed, OSDF Origin? </a:t>
            </a:r>
          </a:p>
          <a:p>
            <a:r>
              <a:rPr lang="en" dirty="0"/>
              <a:t>How will you manage individual sets of runs? For example, how will you organize files (see earlier)? If you need to rerun jobs, how will you keep track of each run?</a:t>
            </a:r>
            <a:endParaRPr dirty="0"/>
          </a:p>
          <a:p>
            <a:r>
              <a:rPr lang="en" dirty="0"/>
              <a:t>How will you move results off of the Access Point (which is temporary storage </a:t>
            </a:r>
            <a:r>
              <a:rPr lang="en" b="1" dirty="0"/>
              <a:t>only</a:t>
            </a:r>
            <a:r>
              <a:rPr lang="en" dirty="0"/>
              <a:t>)? Do you have a place to archive results? How will it be organized?</a:t>
            </a:r>
            <a:endParaRPr dirty="0"/>
          </a:p>
        </p:txBody>
      </p:sp>
      <p:sp>
        <p:nvSpPr>
          <p:cNvPr id="2" name="Slide Number Placeholder 1">
            <a:extLst>
              <a:ext uri="{FF2B5EF4-FFF2-40B4-BE49-F238E27FC236}">
                <a16:creationId xmlns:a16="http://schemas.microsoft.com/office/drawing/2014/main" id="{7C4A00AE-17C2-5F7D-A12B-2907674F232B}"/>
              </a:ext>
            </a:extLst>
          </p:cNvPr>
          <p:cNvSpPr>
            <a:spLocks noGrp="1"/>
          </p:cNvSpPr>
          <p:nvPr>
            <p:ph type="sldNum" idx="12"/>
          </p:nvPr>
        </p:nvSpPr>
        <p:spPr/>
        <p:txBody>
          <a:bodyPr/>
          <a:lstStyle/>
          <a:p>
            <a:fld id="{00000000-1234-1234-1234-123412341234}" type="slidenum">
              <a:rPr lang="en" smtClean="0"/>
              <a:pPr/>
              <a:t>59</a:t>
            </a:fld>
            <a:endParaRPr lang="en"/>
          </a:p>
        </p:txBody>
      </p:sp>
      <p:pic>
        <p:nvPicPr>
          <p:cNvPr id="3" name="Picture 2">
            <a:extLst>
              <a:ext uri="{FF2B5EF4-FFF2-40B4-BE49-F238E27FC236}">
                <a16:creationId xmlns:a16="http://schemas.microsoft.com/office/drawing/2014/main" id="{1A5CEC33-C2C6-9590-17EA-263160ABD78E}"/>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207664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498728" y="2724334"/>
            <a:ext cx="11428400" cy="1256000"/>
          </a:xfrm>
          <a:prstGeom prst="rect">
            <a:avLst/>
          </a:prstGeom>
          <a:noFill/>
          <a:ln>
            <a:noFill/>
          </a:ln>
        </p:spPr>
        <p:txBody>
          <a:bodyPr spcFirstLastPara="1" vert="horz" wrap="square" lIns="121900" tIns="121900" rIns="121900" bIns="121900" rtlCol="0" anchor="ctr" anchorCtr="0">
            <a:normAutofit fontScale="90000"/>
          </a:bodyPr>
          <a:lstStyle/>
          <a:p>
            <a:r>
              <a:rPr lang="en" b="1" u="sng" dirty="0"/>
              <a:t>Part 0</a:t>
            </a:r>
            <a:br>
              <a:rPr lang="en" dirty="0"/>
            </a:br>
            <a:r>
              <a:rPr lang="en" dirty="0"/>
              <a:t>Assemble Workload Components</a:t>
            </a:r>
            <a:endParaRPr dirty="0"/>
          </a:p>
        </p:txBody>
      </p:sp>
      <p:sp>
        <p:nvSpPr>
          <p:cNvPr id="2" name="Slide Number Placeholder 1">
            <a:extLst>
              <a:ext uri="{FF2B5EF4-FFF2-40B4-BE49-F238E27FC236}">
                <a16:creationId xmlns:a16="http://schemas.microsoft.com/office/drawing/2014/main" id="{FD128B7C-7238-7FD3-ED58-FE42BF2687EC}"/>
              </a:ext>
            </a:extLst>
          </p:cNvPr>
          <p:cNvSpPr>
            <a:spLocks noGrp="1"/>
          </p:cNvSpPr>
          <p:nvPr>
            <p:ph type="sldNum" idx="12"/>
          </p:nvPr>
        </p:nvSpPr>
        <p:spPr/>
        <p:txBody>
          <a:bodyPr/>
          <a:lstStyle/>
          <a:p>
            <a:fld id="{00000000-1234-1234-1234-123412341234}" type="slidenum">
              <a:rPr lang="en" smtClean="0"/>
              <a:pPr/>
              <a:t>6</a:t>
            </a:fld>
            <a:endParaRPr lang="en"/>
          </a:p>
        </p:txBody>
      </p:sp>
      <p:pic>
        <p:nvPicPr>
          <p:cNvPr id="3" name="Picture 2">
            <a:extLst>
              <a:ext uri="{FF2B5EF4-FFF2-40B4-BE49-F238E27FC236}">
                <a16:creationId xmlns:a16="http://schemas.microsoft.com/office/drawing/2014/main" id="{B1CFEB0E-6574-1E28-C9DB-ADE6F6B5A1A8}"/>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lvl="0"/>
            <a:r>
              <a:rPr lang="en" b="1" dirty="0"/>
              <a:t>Other Thoughts: Research Workflow Considerations</a:t>
            </a:r>
            <a:endParaRPr b="1" dirty="0"/>
          </a:p>
        </p:txBody>
      </p:sp>
      <p:sp>
        <p:nvSpPr>
          <p:cNvPr id="351" name="Google Shape;351;p60"/>
          <p:cNvSpPr txBox="1">
            <a:spLocks noGrp="1"/>
          </p:cNvSpPr>
          <p:nvPr>
            <p:ph type="body" idx="1"/>
          </p:nvPr>
        </p:nvSpPr>
        <p:spPr>
          <a:prstGeom prst="rect">
            <a:avLst/>
          </a:prstGeom>
        </p:spPr>
        <p:txBody>
          <a:bodyPr spcFirstLastPara="1" vert="horz" wrap="square" lIns="121900" tIns="121900" rIns="121900" bIns="121900" rtlCol="0" anchor="t" anchorCtr="0">
            <a:normAutofit lnSpcReduction="10000"/>
          </a:bodyPr>
          <a:lstStyle/>
          <a:p>
            <a:pPr marL="0" indent="0">
              <a:buNone/>
            </a:pPr>
            <a:r>
              <a:rPr lang="en" b="1" dirty="0"/>
              <a:t>Now that you have run some jobs:</a:t>
            </a:r>
            <a:endParaRPr b="1" dirty="0"/>
          </a:p>
          <a:p>
            <a:pPr>
              <a:spcBef>
                <a:spcPts val="1333"/>
              </a:spcBef>
            </a:pPr>
            <a:r>
              <a:rPr lang="en" dirty="0"/>
              <a:t>Consider the balance between human effort (yours!) and computer time; will the use of HTC actually save you time in the long run and improve your research?</a:t>
            </a:r>
            <a:endParaRPr dirty="0"/>
          </a:p>
          <a:p>
            <a:pPr>
              <a:spcBef>
                <a:spcPts val="1333"/>
              </a:spcBef>
            </a:pPr>
            <a:r>
              <a:rPr lang="en" dirty="0"/>
              <a:t>Estimate how much total calendar time it will take your computational work to complete. Do you have enough time before your next deadline?</a:t>
            </a:r>
            <a:endParaRPr dirty="0"/>
          </a:p>
          <a:p>
            <a:pPr>
              <a:spcBef>
                <a:spcPts val="1333"/>
              </a:spcBef>
            </a:pPr>
            <a:r>
              <a:rPr lang="en" dirty="0"/>
              <a:t>Could you do even more? If things are going well, could you expand your research questions by using more computing? Think big!</a:t>
            </a:r>
            <a:endParaRPr dirty="0"/>
          </a:p>
        </p:txBody>
      </p:sp>
      <p:sp>
        <p:nvSpPr>
          <p:cNvPr id="2" name="Slide Number Placeholder 1">
            <a:extLst>
              <a:ext uri="{FF2B5EF4-FFF2-40B4-BE49-F238E27FC236}">
                <a16:creationId xmlns:a16="http://schemas.microsoft.com/office/drawing/2014/main" id="{55EF21F4-462C-C80C-64A1-24AB05300063}"/>
              </a:ext>
            </a:extLst>
          </p:cNvPr>
          <p:cNvSpPr>
            <a:spLocks noGrp="1"/>
          </p:cNvSpPr>
          <p:nvPr>
            <p:ph type="sldNum" idx="12"/>
          </p:nvPr>
        </p:nvSpPr>
        <p:spPr/>
        <p:txBody>
          <a:bodyPr/>
          <a:lstStyle/>
          <a:p>
            <a:fld id="{00000000-1234-1234-1234-123412341234}" type="slidenum">
              <a:rPr lang="en" smtClean="0"/>
              <a:pPr/>
              <a:t>60</a:t>
            </a:fld>
            <a:endParaRPr lang="en"/>
          </a:p>
        </p:txBody>
      </p:sp>
      <p:pic>
        <p:nvPicPr>
          <p:cNvPr id="3" name="Picture 2">
            <a:extLst>
              <a:ext uri="{FF2B5EF4-FFF2-40B4-BE49-F238E27FC236}">
                <a16:creationId xmlns:a16="http://schemas.microsoft.com/office/drawing/2014/main" id="{045EEDF9-CE34-937E-76DD-EED3C9AF4EED}"/>
              </a:ext>
            </a:extLst>
          </p:cNvPr>
          <p:cNvPicPr>
            <a:picLocks noChangeAspect="1"/>
          </p:cNvPicPr>
          <p:nvPr/>
        </p:nvPicPr>
        <p:blipFill>
          <a:blip r:embed="rId3"/>
          <a:stretch>
            <a:fillRect/>
          </a:stretch>
        </p:blipFill>
        <p:spPr>
          <a:xfrm>
            <a:off x="415600" y="169263"/>
            <a:ext cx="11360800" cy="317783"/>
          </a:xfrm>
          <a:prstGeom prst="rect">
            <a:avLst/>
          </a:prstGeom>
        </p:spPr>
      </p:pic>
    </p:spTree>
    <p:extLst>
      <p:ext uri="{BB962C8B-B14F-4D97-AF65-F5344CB8AC3E}">
        <p14:creationId xmlns:p14="http://schemas.microsoft.com/office/powerpoint/2010/main" val="99102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Recap: HTC Workload Components</a:t>
            </a:r>
            <a:endParaRPr b="1" dirty="0"/>
          </a:p>
        </p:txBody>
      </p:sp>
      <p:sp>
        <p:nvSpPr>
          <p:cNvPr id="147" name="Google Shape;147;p29"/>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marL="0" indent="0">
              <a:buNone/>
            </a:pPr>
            <a:r>
              <a:rPr lang="en" dirty="0"/>
              <a:t>What components do you need for an HTC workload (or single job)? </a:t>
            </a:r>
            <a:endParaRPr dirty="0"/>
          </a:p>
          <a:p>
            <a:pPr marL="0" indent="0">
              <a:buNone/>
            </a:pPr>
            <a:endParaRPr dirty="0"/>
          </a:p>
          <a:p>
            <a:pPr marL="0" indent="0">
              <a:buNone/>
            </a:pPr>
            <a:r>
              <a:rPr lang="en" dirty="0"/>
              <a:t>We have talked about all of these things this week!</a:t>
            </a:r>
            <a:endParaRPr dirty="0"/>
          </a:p>
          <a:p>
            <a:pPr marL="0" indent="0">
              <a:buNone/>
            </a:pPr>
            <a:endParaRPr dirty="0"/>
          </a:p>
          <a:p>
            <a:pPr>
              <a:buChar char="-"/>
            </a:pPr>
            <a:r>
              <a:rPr lang="en" dirty="0"/>
              <a:t>Monday: </a:t>
            </a:r>
            <a:r>
              <a:rPr lang="en" dirty="0" err="1"/>
              <a:t>HTCondor</a:t>
            </a:r>
            <a:r>
              <a:rPr lang="en" dirty="0"/>
              <a:t> Job Submission</a:t>
            </a:r>
            <a:endParaRPr dirty="0"/>
          </a:p>
          <a:p>
            <a:pPr lvl="1">
              <a:buChar char="-"/>
            </a:pPr>
            <a:r>
              <a:rPr lang="en" dirty="0"/>
              <a:t>including coordinating input and output files</a:t>
            </a:r>
            <a:endParaRPr dirty="0"/>
          </a:p>
          <a:p>
            <a:pPr>
              <a:buChar char="-"/>
            </a:pPr>
            <a:r>
              <a:rPr lang="en" dirty="0"/>
              <a:t>Tuesday: Software</a:t>
            </a:r>
            <a:endParaRPr dirty="0"/>
          </a:p>
          <a:p>
            <a:pPr>
              <a:buChar char="-"/>
            </a:pPr>
            <a:r>
              <a:rPr lang="en" dirty="0"/>
              <a:t>Wednesday: Data</a:t>
            </a:r>
            <a:endParaRPr dirty="0"/>
          </a:p>
        </p:txBody>
      </p:sp>
      <p:sp>
        <p:nvSpPr>
          <p:cNvPr id="2" name="Slide Number Placeholder 1">
            <a:extLst>
              <a:ext uri="{FF2B5EF4-FFF2-40B4-BE49-F238E27FC236}">
                <a16:creationId xmlns:a16="http://schemas.microsoft.com/office/drawing/2014/main" id="{F0AE8501-DDF0-890F-BD74-7DA63361A0B0}"/>
              </a:ext>
            </a:extLst>
          </p:cNvPr>
          <p:cNvSpPr>
            <a:spLocks noGrp="1"/>
          </p:cNvSpPr>
          <p:nvPr>
            <p:ph type="sldNum" idx="12"/>
          </p:nvPr>
        </p:nvSpPr>
        <p:spPr/>
        <p:txBody>
          <a:bodyPr/>
          <a:lstStyle/>
          <a:p>
            <a:fld id="{00000000-1234-1234-1234-123412341234}" type="slidenum">
              <a:rPr lang="en" smtClean="0"/>
              <a:pPr/>
              <a:t>7</a:t>
            </a:fld>
            <a:endParaRPr lang="en"/>
          </a:p>
        </p:txBody>
      </p:sp>
      <p:pic>
        <p:nvPicPr>
          <p:cNvPr id="3" name="Picture 2">
            <a:extLst>
              <a:ext uri="{FF2B5EF4-FFF2-40B4-BE49-F238E27FC236}">
                <a16:creationId xmlns:a16="http://schemas.microsoft.com/office/drawing/2014/main" id="{642509DA-A0C8-7E06-9443-19895684E77D}"/>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1"/>
          <p:cNvSpPr txBox="1">
            <a:spLocks noGrp="1"/>
          </p:cNvSpPr>
          <p:nvPr>
            <p:ph type="title"/>
          </p:nvPr>
        </p:nvSpPr>
        <p:spPr>
          <a:prstGeom prst="rect">
            <a:avLst/>
          </a:prstGeom>
        </p:spPr>
        <p:txBody>
          <a:bodyPr spcFirstLastPara="1" vert="horz" wrap="square" lIns="121900" tIns="121900" rIns="121900" bIns="121900" rtlCol="0" anchor="t" anchorCtr="0">
            <a:normAutofit/>
          </a:bodyPr>
          <a:lstStyle/>
          <a:p>
            <a:r>
              <a:rPr lang="en" b="1" dirty="0"/>
              <a:t>Reflection</a:t>
            </a:r>
            <a:endParaRPr b="1" dirty="0"/>
          </a:p>
        </p:txBody>
      </p:sp>
      <p:sp>
        <p:nvSpPr>
          <p:cNvPr id="159" name="Google Shape;159;p31"/>
          <p:cNvSpPr txBox="1">
            <a:spLocks noGrp="1"/>
          </p:cNvSpPr>
          <p:nvPr>
            <p:ph type="body" idx="1"/>
          </p:nvPr>
        </p:nvSpPr>
        <p:spPr>
          <a:prstGeom prst="rect">
            <a:avLst/>
          </a:prstGeom>
        </p:spPr>
        <p:txBody>
          <a:bodyPr spcFirstLastPara="1" vert="horz" wrap="square" lIns="121900" tIns="121900" rIns="121900" bIns="121900" rtlCol="0" anchor="t" anchorCtr="0">
            <a:normAutofit/>
          </a:bodyPr>
          <a:lstStyle/>
          <a:p>
            <a:pPr marL="0" indent="0">
              <a:buNone/>
            </a:pPr>
            <a:r>
              <a:rPr lang="en"/>
              <a:t>What are the components you need for your HTC workload? </a:t>
            </a:r>
            <a:endParaRPr/>
          </a:p>
          <a:p>
            <a:pPr marL="0" indent="0">
              <a:buNone/>
            </a:pPr>
            <a:endParaRPr/>
          </a:p>
          <a:p>
            <a:pPr marL="0" indent="0">
              <a:buNone/>
            </a:pPr>
            <a:r>
              <a:rPr lang="en"/>
              <a:t>What results will you generate? </a:t>
            </a:r>
            <a:endParaRPr/>
          </a:p>
          <a:p>
            <a:pPr marL="0" indent="0">
              <a:buNone/>
            </a:pPr>
            <a:endParaRPr/>
          </a:p>
          <a:p>
            <a:pPr marL="0" indent="0">
              <a:buNone/>
            </a:pPr>
            <a:r>
              <a:rPr lang="en"/>
              <a:t>What other files will be generated by HTCondor or the jobs? </a:t>
            </a:r>
            <a:endParaRPr/>
          </a:p>
        </p:txBody>
      </p:sp>
      <p:sp>
        <p:nvSpPr>
          <p:cNvPr id="2" name="Slide Number Placeholder 1">
            <a:extLst>
              <a:ext uri="{FF2B5EF4-FFF2-40B4-BE49-F238E27FC236}">
                <a16:creationId xmlns:a16="http://schemas.microsoft.com/office/drawing/2014/main" id="{32D630CC-3971-ABB7-5618-E8DF2A1D6506}"/>
              </a:ext>
            </a:extLst>
          </p:cNvPr>
          <p:cNvSpPr>
            <a:spLocks noGrp="1"/>
          </p:cNvSpPr>
          <p:nvPr>
            <p:ph type="sldNum" idx="12"/>
          </p:nvPr>
        </p:nvSpPr>
        <p:spPr/>
        <p:txBody>
          <a:bodyPr/>
          <a:lstStyle/>
          <a:p>
            <a:fld id="{00000000-1234-1234-1234-123412341234}" type="slidenum">
              <a:rPr lang="en" smtClean="0"/>
              <a:pPr/>
              <a:t>8</a:t>
            </a:fld>
            <a:endParaRPr lang="en"/>
          </a:p>
        </p:txBody>
      </p:sp>
      <p:pic>
        <p:nvPicPr>
          <p:cNvPr id="3" name="Picture 2">
            <a:extLst>
              <a:ext uri="{FF2B5EF4-FFF2-40B4-BE49-F238E27FC236}">
                <a16:creationId xmlns:a16="http://schemas.microsoft.com/office/drawing/2014/main" id="{EF2D0686-CB78-095C-48B7-126C197F16CC}"/>
              </a:ext>
            </a:extLst>
          </p:cNvPr>
          <p:cNvPicPr>
            <a:picLocks noChangeAspect="1"/>
          </p:cNvPicPr>
          <p:nvPr/>
        </p:nvPicPr>
        <p:blipFill>
          <a:blip r:embed="rId3"/>
          <a:stretch>
            <a:fillRect/>
          </a:stretch>
        </p:blipFill>
        <p:spPr>
          <a:xfrm>
            <a:off x="415600" y="169263"/>
            <a:ext cx="11360800" cy="317783"/>
          </a:xfrm>
          <a:prstGeom prst="rect">
            <a:avLst/>
          </a:prstGeom>
        </p:spPr>
      </p:pic>
      <p:pic>
        <p:nvPicPr>
          <p:cNvPr id="8194" name="Picture 2" descr="Girl thinking clipart free clip art images 2 image - Clipartix">
            <a:extLst>
              <a:ext uri="{FF2B5EF4-FFF2-40B4-BE49-F238E27FC236}">
                <a16:creationId xmlns:a16="http://schemas.microsoft.com/office/drawing/2014/main" id="{28E7ECDA-DA39-C906-DB89-0BA5D2757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022774" y="2446043"/>
            <a:ext cx="1753626" cy="3919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2"/>
          <p:cNvSpPr txBox="1">
            <a:spLocks noGrp="1"/>
          </p:cNvSpPr>
          <p:nvPr>
            <p:ph type="title"/>
          </p:nvPr>
        </p:nvSpPr>
        <p:spPr>
          <a:xfrm>
            <a:off x="498727" y="2891449"/>
            <a:ext cx="11428400" cy="1256000"/>
          </a:xfrm>
          <a:prstGeom prst="rect">
            <a:avLst/>
          </a:prstGeom>
          <a:noFill/>
          <a:ln>
            <a:noFill/>
          </a:ln>
        </p:spPr>
        <p:txBody>
          <a:bodyPr spcFirstLastPara="1" vert="horz" wrap="square" lIns="121900" tIns="121900" rIns="121900" bIns="121900" rtlCol="0" anchor="ctr" anchorCtr="0">
            <a:normAutofit fontScale="90000"/>
          </a:bodyPr>
          <a:lstStyle/>
          <a:p>
            <a:r>
              <a:rPr lang="en" b="1" u="sng" dirty="0"/>
              <a:t>Part I</a:t>
            </a:r>
            <a:br>
              <a:rPr lang="en" dirty="0"/>
            </a:br>
            <a:r>
              <a:rPr lang="en" dirty="0"/>
              <a:t>Organizing HTC Workload Components</a:t>
            </a:r>
            <a:endParaRPr dirty="0"/>
          </a:p>
        </p:txBody>
      </p:sp>
      <p:sp>
        <p:nvSpPr>
          <p:cNvPr id="2" name="Slide Number Placeholder 1">
            <a:extLst>
              <a:ext uri="{FF2B5EF4-FFF2-40B4-BE49-F238E27FC236}">
                <a16:creationId xmlns:a16="http://schemas.microsoft.com/office/drawing/2014/main" id="{CE79335F-50E1-3AD2-39E5-237E5878E675}"/>
              </a:ext>
            </a:extLst>
          </p:cNvPr>
          <p:cNvSpPr>
            <a:spLocks noGrp="1"/>
          </p:cNvSpPr>
          <p:nvPr>
            <p:ph type="sldNum" idx="12"/>
          </p:nvPr>
        </p:nvSpPr>
        <p:spPr/>
        <p:txBody>
          <a:bodyPr/>
          <a:lstStyle/>
          <a:p>
            <a:fld id="{00000000-1234-1234-1234-123412341234}" type="slidenum">
              <a:rPr lang="en" smtClean="0"/>
              <a:pPr/>
              <a:t>9</a:t>
            </a:fld>
            <a:endParaRPr lang="en"/>
          </a:p>
        </p:txBody>
      </p:sp>
      <p:pic>
        <p:nvPicPr>
          <p:cNvPr id="3" name="Picture 2">
            <a:extLst>
              <a:ext uri="{FF2B5EF4-FFF2-40B4-BE49-F238E27FC236}">
                <a16:creationId xmlns:a16="http://schemas.microsoft.com/office/drawing/2014/main" id="{B9A8B961-651F-407C-373F-CF160B597D2F}"/>
              </a:ext>
            </a:extLst>
          </p:cNvPr>
          <p:cNvPicPr>
            <a:picLocks noChangeAspect="1"/>
          </p:cNvPicPr>
          <p:nvPr/>
        </p:nvPicPr>
        <p:blipFill>
          <a:blip r:embed="rId3"/>
          <a:stretch>
            <a:fillRect/>
          </a:stretch>
        </p:blipFill>
        <p:spPr>
          <a:xfrm>
            <a:off x="415600" y="169263"/>
            <a:ext cx="11360800" cy="3177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TotalTime>
  <Words>3502</Words>
  <Application>Microsoft Macintosh PowerPoint</Application>
  <PresentationFormat>Widescreen</PresentationFormat>
  <Paragraphs>448</Paragraphs>
  <Slides>60</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60</vt:i4>
      </vt:variant>
    </vt:vector>
  </HeadingPairs>
  <TitlesOfParts>
    <vt:vector size="71" baseType="lpstr">
      <vt:lpstr>-apple-system</vt:lpstr>
      <vt:lpstr>Arial</vt:lpstr>
      <vt:lpstr>Calibri</vt:lpstr>
      <vt:lpstr>Calibri Light</vt:lpstr>
      <vt:lpstr>Consolas</vt:lpstr>
      <vt:lpstr>Menlo</vt:lpstr>
      <vt:lpstr>Open Sans</vt:lpstr>
      <vt:lpstr>Slack-Lato</vt:lpstr>
      <vt:lpstr>Source Code Pro</vt:lpstr>
      <vt:lpstr>Source Code Pro SemiBold</vt:lpstr>
      <vt:lpstr>Office Theme</vt:lpstr>
      <vt:lpstr>Scaling Out HTC Workloads</vt:lpstr>
      <vt:lpstr>Agenda</vt:lpstr>
      <vt:lpstr>Why Scale Out with High Throughput Computing? </vt:lpstr>
      <vt:lpstr>Why scale out with HTC?</vt:lpstr>
      <vt:lpstr>HTC Workload Steps </vt:lpstr>
      <vt:lpstr>Part 0 Assemble Workload Components</vt:lpstr>
      <vt:lpstr>Recap: HTC Workload Components</vt:lpstr>
      <vt:lpstr>Reflection</vt:lpstr>
      <vt:lpstr>Part I Organizing HTC Workload Components</vt:lpstr>
      <vt:lpstr>Why organize?</vt:lpstr>
      <vt:lpstr>Why organize?</vt:lpstr>
      <vt:lpstr>HTC Workloads as Input/Output Sets</vt:lpstr>
      <vt:lpstr>Example: Text Analysis</vt:lpstr>
      <vt:lpstr>Organizational Plan For Our Files</vt:lpstr>
      <vt:lpstr>Organizational Plan For Our Files</vt:lpstr>
      <vt:lpstr>Coordinate HTCondor and File Structure</vt:lpstr>
      <vt:lpstr>HTCondor Options for Organizing Files</vt:lpstr>
      <vt:lpstr>Return Output to Specified Directory with InitialDir</vt:lpstr>
      <vt:lpstr>Separate Jobs with InitialDir</vt:lpstr>
      <vt:lpstr>Organizing Data Files</vt:lpstr>
      <vt:lpstr>Reflection</vt:lpstr>
      <vt:lpstr>Part II Scaling Out</vt:lpstr>
      <vt:lpstr>Overview of the Scaling Out Process</vt:lpstr>
      <vt:lpstr>Stage 1: Get One Job Running</vt:lpstr>
      <vt:lpstr>Stage 1: Tips for Initial Test Jobs</vt:lpstr>
      <vt:lpstr>Stage 1: Estimating Initial Resource Needs</vt:lpstr>
      <vt:lpstr>Stage 1: Run, Refine, Repeat</vt:lpstr>
      <vt:lpstr>Stage 2: Scale To About 10 Jobs</vt:lpstr>
      <vt:lpstr>Stage 2: Try Various Inputs</vt:lpstr>
      <vt:lpstr>Stage 2: Checking Results of Multiple Jobs</vt:lpstr>
      <vt:lpstr>Stage 2: Estimate Access Point Needs</vt:lpstr>
      <vt:lpstr>Stage 3: Iterate in Steps of 10–100×</vt:lpstr>
      <vt:lpstr>Reflection</vt:lpstr>
      <vt:lpstr>Part III Tools for Monitoring</vt:lpstr>
      <vt:lpstr>Tools for Learning About Jobs</vt:lpstr>
      <vt:lpstr>Job Attributes</vt:lpstr>
      <vt:lpstr>Job Attributes with condor_q</vt:lpstr>
      <vt:lpstr>Interesting Job Attributes</vt:lpstr>
      <vt:lpstr>Interesting Job Attributes</vt:lpstr>
      <vt:lpstr>Checking Completed Jobs</vt:lpstr>
      <vt:lpstr>Checking Completed Jobs</vt:lpstr>
      <vt:lpstr>HTCondor Job Log Files</vt:lpstr>
      <vt:lpstr>HTCondor Job Log Files: Terminations</vt:lpstr>
      <vt:lpstr>HTCondor Job Log Files: Resource Lines</vt:lpstr>
      <vt:lpstr>HTCondor Job Log Files: Checking on Holds</vt:lpstr>
      <vt:lpstr>HTCSS Job Event Log to CSV Summarizer</vt:lpstr>
      <vt:lpstr>In Summary How to be a Responsible HTC Researcher</vt:lpstr>
      <vt:lpstr>How to be a Responsible HTC Researcher</vt:lpstr>
      <vt:lpstr>Responsible HTC Researchers</vt:lpstr>
      <vt:lpstr>Every once in a while, we have troublesome HTCondor jobs …</vt:lpstr>
      <vt:lpstr>PowerPoint Presentation</vt:lpstr>
      <vt:lpstr>Troublesome HTCondor Jobs</vt:lpstr>
      <vt:lpstr>Troublesome Jobs</vt:lpstr>
      <vt:lpstr>PowerPoint Presentation</vt:lpstr>
      <vt:lpstr>Questions?</vt:lpstr>
      <vt:lpstr>Additional Slides of Interest</vt:lpstr>
      <vt:lpstr>Other Thoughts: What’s Your Context? </vt:lpstr>
      <vt:lpstr>Other Thoughts: Computational Workflows</vt:lpstr>
      <vt:lpstr>Other Thoughts: Technical Workflow Considerations</vt:lpstr>
      <vt:lpstr>Other Thoughts: Research Workflow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Out HTC Workloads </dc:title>
  <dc:creator>Rachel Lombardi</dc:creator>
  <cp:lastModifiedBy>Rachel Lombardi</cp:lastModifiedBy>
  <cp:revision>15</cp:revision>
  <dcterms:created xsi:type="dcterms:W3CDTF">2023-08-07T20:32:11Z</dcterms:created>
  <dcterms:modified xsi:type="dcterms:W3CDTF">2023-08-10T01:25:25Z</dcterms:modified>
</cp:coreProperties>
</file>